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6"/>
  </p:notesMasterIdLst>
  <p:handoutMasterIdLst>
    <p:handoutMasterId r:id="rId17"/>
  </p:handoutMasterIdLst>
  <p:sldIdLst>
    <p:sldId id="585" r:id="rId2"/>
    <p:sldId id="553" r:id="rId3"/>
    <p:sldId id="895" r:id="rId4"/>
    <p:sldId id="896" r:id="rId5"/>
    <p:sldId id="860" r:id="rId6"/>
    <p:sldId id="906" r:id="rId7"/>
    <p:sldId id="910" r:id="rId8"/>
    <p:sldId id="907" r:id="rId9"/>
    <p:sldId id="897" r:id="rId10"/>
    <p:sldId id="908" r:id="rId11"/>
    <p:sldId id="909" r:id="rId12"/>
    <p:sldId id="911" r:id="rId13"/>
    <p:sldId id="912" r:id="rId14"/>
    <p:sldId id="913" r:id="rId15"/>
  </p:sldIdLst>
  <p:sldSz cx="12192000" cy="6858000"/>
  <p:notesSz cx="6858000" cy="9144000"/>
  <p:kinsoku lang="zh-CN" invalStChars="!),.:;?]}、。—ˇ¨〃々～‖…’”〕〉》」』〗】∶！＂＇），．：；？］｀｜｝·" invalEndChars="([{‘“〔〈《「『〖【（［｛．·"/>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59">
          <p15:clr>
            <a:srgbClr val="A4A3A4"/>
          </p15:clr>
        </p15:guide>
        <p15:guide id="2" pos="3806">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00000"/>
    <a:srgbClr val="2F5597"/>
    <a:srgbClr val="FF0000"/>
    <a:srgbClr val="E7E6E6"/>
    <a:srgbClr val="FF2600"/>
    <a:srgbClr val="2D75B6"/>
    <a:srgbClr val="2E5597"/>
    <a:srgbClr val="011893"/>
    <a:srgbClr val="73D2FA"/>
    <a:srgbClr val="76D6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8863" autoAdjust="0"/>
    <p:restoredTop sz="55047" autoAdjust="0"/>
  </p:normalViewPr>
  <p:slideViewPr>
    <p:cSldViewPr snapToGrid="0">
      <p:cViewPr varScale="1">
        <p:scale>
          <a:sx n="57" d="100"/>
          <a:sy n="57" d="100"/>
        </p:scale>
        <p:origin x="1440" y="160"/>
      </p:cViewPr>
      <p:guideLst>
        <p:guide orient="horz" pos="2159"/>
        <p:guide pos="3806"/>
      </p:guideLst>
    </p:cSldViewPr>
  </p:slideViewPr>
  <p:outlineViewPr>
    <p:cViewPr>
      <p:scale>
        <a:sx n="33" d="100"/>
        <a:sy n="33" d="100"/>
      </p:scale>
      <p:origin x="0" y="0"/>
    </p:cViewPr>
  </p:outlineViewPr>
  <p:notesTextViewPr>
    <p:cViewPr>
      <p:scale>
        <a:sx n="110" d="100"/>
        <a:sy n="110" d="100"/>
      </p:scale>
      <p:origin x="0" y="0"/>
    </p:cViewPr>
  </p:notesTextViewPr>
  <p:notesViewPr>
    <p:cSldViewPr snapToGrid="0">
      <p:cViewPr varScale="1">
        <p:scale>
          <a:sx n="84" d="100"/>
          <a:sy n="84" d="100"/>
        </p:scale>
        <p:origin x="3828" y="9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4963879-A9B8-4FB5-A138-14F876CAF339}" type="datetimeFigureOut">
              <a:rPr lang="zh-CN" altLang="en-US" smtClean="0"/>
              <a:t>2023/7/13</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6027593-A527-46AB-AD6A-06968355F550}"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C986024-AB9B-43A8-AC4E-CD3F51784736}" type="datetimeFigureOut">
              <a:rPr lang="zh-CN" altLang="en-US" smtClean="0"/>
              <a:t>2023/7/13</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51C2FF8-7EDF-43B7-B100-E00A2F1032CA}"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51C2FF8-7EDF-43B7-B100-E00A2F1032CA}" type="slidenum">
              <a:rPr lang="zh-CN" altLang="en-US" smtClean="0"/>
              <a:t>1</a:t>
            </a:fld>
            <a:endParaRPr lang="zh-CN" altLang="en-US"/>
          </a:p>
        </p:txBody>
      </p:sp>
    </p:spTree>
    <p:extLst>
      <p:ext uri="{BB962C8B-B14F-4D97-AF65-F5344CB8AC3E}">
        <p14:creationId xmlns:p14="http://schemas.microsoft.com/office/powerpoint/2010/main" val="29748383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sz="2000" dirty="0">
                <a:latin typeface="Times New Roman" panose="02020603050405020304" pitchFamily="18" charset="0"/>
                <a:cs typeface="Times New Roman" panose="02020603050405020304" pitchFamily="18" charset="0"/>
              </a:rPr>
              <a:t>This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lab</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lesson</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is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divided</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into</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five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parts.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First,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we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will</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introduce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some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preliminary</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knowledge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about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Group</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Role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Assignment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or</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the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relevant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programming</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information</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to</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solve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this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model.</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Next,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we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will</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talk</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about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the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objectives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for</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this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lesson.</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Then,</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we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will</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talk</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about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the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assignment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for</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this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lesson</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and</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its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requirement.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(Next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slide)</a:t>
            </a:r>
            <a:endParaRPr kumimoji="1" lang="zh-CN" altLang="en-US" sz="2000"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51C2FF8-7EDF-43B7-B100-E00A2F1032CA}" type="slidenum">
              <a:rPr lang="zh-CN" altLang="en-US" smtClean="0"/>
              <a:t>10</a:t>
            </a:fld>
            <a:endParaRPr lang="zh-CN" altLang="en-US"/>
          </a:p>
        </p:txBody>
      </p:sp>
    </p:spTree>
    <p:extLst>
      <p:ext uri="{BB962C8B-B14F-4D97-AF65-F5344CB8AC3E}">
        <p14:creationId xmlns:p14="http://schemas.microsoft.com/office/powerpoint/2010/main" val="9418826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228600" algn="just">
              <a:lnSpc>
                <a:spcPct val="105000"/>
              </a:lnSpc>
            </a:pPr>
            <a:endParaRPr lang="zh-CN" altLang="zh-CN" sz="1800" dirty="0">
              <a:effectLst/>
              <a:latin typeface="Times New Roman" panose="02020603050405020304" pitchFamily="18" charset="0"/>
              <a:ea typeface="宋体" panose="02010600030101010101" pitchFamily="2" charset="-122"/>
            </a:endParaRPr>
          </a:p>
        </p:txBody>
      </p:sp>
      <p:sp>
        <p:nvSpPr>
          <p:cNvPr id="4" name="灯片编号占位符 3"/>
          <p:cNvSpPr>
            <a:spLocks noGrp="1"/>
          </p:cNvSpPr>
          <p:nvPr>
            <p:ph type="sldNum" sz="quarter" idx="10"/>
          </p:nvPr>
        </p:nvSpPr>
        <p:spPr/>
        <p:txBody>
          <a:bodyPr/>
          <a:lstStyle/>
          <a:p>
            <a:fld id="{851C2FF8-7EDF-43B7-B100-E00A2F1032CA}" type="slidenum">
              <a:rPr lang="zh-CN" altLang="en-US" smtClean="0"/>
              <a:t>11</a:t>
            </a:fld>
            <a:endParaRPr lang="zh-CN" altLang="en-US"/>
          </a:p>
        </p:txBody>
      </p:sp>
    </p:spTree>
    <p:extLst>
      <p:ext uri="{BB962C8B-B14F-4D97-AF65-F5344CB8AC3E}">
        <p14:creationId xmlns:p14="http://schemas.microsoft.com/office/powerpoint/2010/main" val="6381352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228600" algn="just">
              <a:lnSpc>
                <a:spcPct val="105000"/>
              </a:lnSpc>
            </a:pPr>
            <a:endParaRPr lang="zh-CN" altLang="zh-CN" sz="1800" dirty="0">
              <a:effectLst/>
              <a:latin typeface="Times New Roman" panose="02020603050405020304" pitchFamily="18" charset="0"/>
              <a:ea typeface="宋体" panose="02010600030101010101" pitchFamily="2" charset="-122"/>
            </a:endParaRPr>
          </a:p>
        </p:txBody>
      </p:sp>
      <p:sp>
        <p:nvSpPr>
          <p:cNvPr id="4" name="灯片编号占位符 3"/>
          <p:cNvSpPr>
            <a:spLocks noGrp="1"/>
          </p:cNvSpPr>
          <p:nvPr>
            <p:ph type="sldNum" sz="quarter" idx="10"/>
          </p:nvPr>
        </p:nvSpPr>
        <p:spPr/>
        <p:txBody>
          <a:bodyPr/>
          <a:lstStyle/>
          <a:p>
            <a:fld id="{851C2FF8-7EDF-43B7-B100-E00A2F1032CA}" type="slidenum">
              <a:rPr lang="zh-CN" altLang="en-US" smtClean="0"/>
              <a:t>12</a:t>
            </a:fld>
            <a:endParaRPr lang="zh-CN" altLang="en-US"/>
          </a:p>
        </p:txBody>
      </p:sp>
    </p:spTree>
    <p:extLst>
      <p:ext uri="{BB962C8B-B14F-4D97-AF65-F5344CB8AC3E}">
        <p14:creationId xmlns:p14="http://schemas.microsoft.com/office/powerpoint/2010/main" val="41457453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sz="2000" dirty="0">
                <a:latin typeface="Times New Roman" panose="02020603050405020304" pitchFamily="18" charset="0"/>
                <a:cs typeface="Times New Roman" panose="02020603050405020304" pitchFamily="18" charset="0"/>
              </a:rPr>
              <a:t>This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lab</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lesson</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is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divided</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into</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five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parts.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First,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we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will</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introduce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some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preliminary</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knowledge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about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Group</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Role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Assignment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or</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the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relevant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programming</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information</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to</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solve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this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model.</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Next,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we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will</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talk</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about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the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objectives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for</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this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lesson.</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Then,</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we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will</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talk</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about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the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assignment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for</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this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lesson</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and</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its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requirement.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(Next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slide)</a:t>
            </a:r>
            <a:endParaRPr kumimoji="1" lang="zh-CN" altLang="en-US" sz="2000"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51C2FF8-7EDF-43B7-B100-E00A2F1032CA}" type="slidenum">
              <a:rPr lang="zh-CN" altLang="en-US" smtClean="0"/>
              <a:t>13</a:t>
            </a:fld>
            <a:endParaRPr lang="zh-CN" altLang="en-US"/>
          </a:p>
        </p:txBody>
      </p:sp>
    </p:spTree>
    <p:extLst>
      <p:ext uri="{BB962C8B-B14F-4D97-AF65-F5344CB8AC3E}">
        <p14:creationId xmlns:p14="http://schemas.microsoft.com/office/powerpoint/2010/main" val="33591454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228600" algn="just">
              <a:lnSpc>
                <a:spcPct val="105000"/>
              </a:lnSpc>
            </a:pPr>
            <a:endParaRPr lang="zh-CN" altLang="zh-CN" sz="1800" dirty="0">
              <a:effectLst/>
              <a:latin typeface="Times New Roman" panose="02020603050405020304" pitchFamily="18" charset="0"/>
              <a:ea typeface="宋体" panose="02010600030101010101" pitchFamily="2" charset="-122"/>
            </a:endParaRPr>
          </a:p>
        </p:txBody>
      </p:sp>
      <p:sp>
        <p:nvSpPr>
          <p:cNvPr id="4" name="灯片编号占位符 3"/>
          <p:cNvSpPr>
            <a:spLocks noGrp="1"/>
          </p:cNvSpPr>
          <p:nvPr>
            <p:ph type="sldNum" sz="quarter" idx="10"/>
          </p:nvPr>
        </p:nvSpPr>
        <p:spPr/>
        <p:txBody>
          <a:bodyPr/>
          <a:lstStyle/>
          <a:p>
            <a:fld id="{851C2FF8-7EDF-43B7-B100-E00A2F1032CA}" type="slidenum">
              <a:rPr lang="zh-CN" altLang="en-US" smtClean="0"/>
              <a:t>14</a:t>
            </a:fld>
            <a:endParaRPr lang="zh-CN" altLang="en-US"/>
          </a:p>
        </p:txBody>
      </p:sp>
    </p:spTree>
    <p:extLst>
      <p:ext uri="{BB962C8B-B14F-4D97-AF65-F5344CB8AC3E}">
        <p14:creationId xmlns:p14="http://schemas.microsoft.com/office/powerpoint/2010/main" val="23468327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sz="2000" dirty="0">
                <a:latin typeface="Times New Roman" panose="02020603050405020304" pitchFamily="18" charset="0"/>
                <a:cs typeface="Times New Roman" panose="02020603050405020304" pitchFamily="18" charset="0"/>
              </a:rPr>
              <a:t>This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lab</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lesson</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is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divided</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into</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four</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parts.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First,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we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will</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introduce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some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preliminary</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knowledge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about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Group</a:t>
            </a:r>
            <a:r>
              <a:rPr kumimoji="1" lang="zh-CN" altLang="en-US" sz="2000" dirty="0">
                <a:latin typeface="Times New Roman" panose="02020603050405020304" pitchFamily="18" charset="0"/>
                <a:cs typeface="Times New Roman" panose="02020603050405020304" pitchFamily="18" charset="0"/>
              </a:rPr>
              <a:t> </a:t>
            </a:r>
            <a:r>
              <a:rPr kumimoji="1" lang="en-US" altLang="zh-CN" sz="2000">
                <a:latin typeface="Times New Roman" panose="02020603050405020304" pitchFamily="18" charset="0"/>
                <a:cs typeface="Times New Roman" panose="02020603050405020304" pitchFamily="18" charset="0"/>
              </a:rPr>
              <a:t>Multi-Role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Assignment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or</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the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relevant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programming</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information</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to</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solve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this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model.</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Next,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we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will</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talk</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about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the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objectives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for</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this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lesson.</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Then,</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we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will</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talk</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about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the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assignment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for</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this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lesson</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and</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its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requirement.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(Next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slide)</a:t>
            </a:r>
            <a:endParaRPr kumimoji="1" lang="zh-CN" altLang="en-US" sz="2000"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51C2FF8-7EDF-43B7-B100-E00A2F1032CA}" type="slidenum">
              <a:rPr lang="zh-CN" altLang="en-US" smtClean="0"/>
              <a:t>2</a:t>
            </a:fld>
            <a:endParaRPr lang="zh-CN" altLang="en-US"/>
          </a:p>
        </p:txBody>
      </p:sp>
    </p:spTree>
    <p:extLst>
      <p:ext uri="{BB962C8B-B14F-4D97-AF65-F5344CB8AC3E}">
        <p14:creationId xmlns:p14="http://schemas.microsoft.com/office/powerpoint/2010/main" val="18602535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800" dirty="0">
                <a:effectLst/>
                <a:latin typeface="Times New Roman" panose="02020603050405020304" pitchFamily="18" charset="0"/>
                <a:ea typeface="宋体" panose="02010600030101010101" pitchFamily="2" charset="-122"/>
              </a:rPr>
              <a:t>In the </a:t>
            </a:r>
            <a:r>
              <a:rPr lang="en-US" altLang="zh-CN" sz="1800" b="1" dirty="0">
                <a:effectLst/>
                <a:latin typeface="Times New Roman" panose="02020603050405020304" pitchFamily="18" charset="0"/>
                <a:ea typeface="宋体" panose="02010600030101010101" pitchFamily="2" charset="-122"/>
              </a:rPr>
              <a:t>GRA model</a:t>
            </a:r>
            <a:r>
              <a:rPr lang="en-US" altLang="zh-CN" sz="1800" dirty="0">
                <a:effectLst/>
                <a:latin typeface="Times New Roman" panose="02020603050405020304" pitchFamily="18" charset="0"/>
                <a:ea typeface="宋体" panose="02010600030101010101" pitchFamily="2" charset="-122"/>
              </a:rPr>
              <a:t>, we assume that</a:t>
            </a:r>
            <a:r>
              <a:rPr lang="en-US" altLang="zh-CN" sz="1800" b="1" dirty="0">
                <a:effectLst/>
                <a:latin typeface="Times New Roman" panose="02020603050405020304" pitchFamily="18" charset="0"/>
                <a:ea typeface="宋体" panose="02010600030101010101" pitchFamily="2" charset="-122"/>
              </a:rPr>
              <a:t> an agent can only perform one role in the assignment process</a:t>
            </a:r>
            <a:r>
              <a:rPr lang="en-US" altLang="zh-CN" sz="1800" dirty="0">
                <a:effectLst/>
                <a:latin typeface="Times New Roman" panose="02020603050405020304" pitchFamily="18" charset="0"/>
                <a:ea typeface="宋体" panose="02010600030101010101" pitchFamily="2" charset="-122"/>
              </a:rPr>
              <a:t>. The GMRA model, on the other hand, assumes that</a:t>
            </a:r>
            <a:r>
              <a:rPr lang="en-US" altLang="zh-CN" sz="1800" b="1" dirty="0">
                <a:effectLst/>
                <a:latin typeface="Times New Roman" panose="02020603050405020304" pitchFamily="18" charset="0"/>
                <a:ea typeface="宋体" panose="02010600030101010101" pitchFamily="2" charset="-122"/>
              </a:rPr>
              <a:t> an agent can perform one or more roles at a time</a:t>
            </a:r>
            <a:r>
              <a:rPr lang="en-US" altLang="zh-CN" sz="1800" dirty="0">
                <a:effectLst/>
                <a:latin typeface="Times New Roman" panose="02020603050405020304" pitchFamily="18" charset="0"/>
                <a:ea typeface="宋体" panose="02010600030101010101" pitchFamily="2" charset="-122"/>
              </a:rPr>
              <a:t>. Here, we use the vector </a:t>
            </a:r>
            <a:r>
              <a:rPr lang="en-US" altLang="zh-CN" sz="1800" i="1" dirty="0">
                <a:effectLst/>
                <a:latin typeface="Times New Roman" panose="02020603050405020304" pitchFamily="18" charset="0"/>
                <a:ea typeface="宋体" panose="02010600030101010101" pitchFamily="2" charset="-122"/>
              </a:rPr>
              <a:t>L</a:t>
            </a:r>
            <a:r>
              <a:rPr lang="en-US" altLang="zh-CN" sz="1800" i="1" baseline="30000" dirty="0">
                <a:effectLst/>
                <a:latin typeface="Times New Roman" panose="02020603050405020304" pitchFamily="18" charset="0"/>
                <a:ea typeface="宋体" panose="02010600030101010101" pitchFamily="2" charset="-122"/>
              </a:rPr>
              <a:t>a</a:t>
            </a:r>
            <a:r>
              <a:rPr lang="en-US" altLang="zh-CN" sz="1800" dirty="0">
                <a:effectLst/>
                <a:latin typeface="Times New Roman" panose="02020603050405020304" pitchFamily="18" charset="0"/>
                <a:ea typeface="宋体" panose="02010600030101010101" pitchFamily="2" charset="-122"/>
              </a:rPr>
              <a:t> to represent the number of roles an agent can perform. The mathematical expression of the GMRA model is shown below. It is an efficient tool to solve M-M (many-to-many) assignment problems.</a:t>
            </a:r>
            <a:endParaRPr lang="en-US" altLang="zh-CN" dirty="0"/>
          </a:p>
        </p:txBody>
      </p:sp>
      <p:sp>
        <p:nvSpPr>
          <p:cNvPr id="4" name="灯片编号占位符 3"/>
          <p:cNvSpPr>
            <a:spLocks noGrp="1"/>
          </p:cNvSpPr>
          <p:nvPr>
            <p:ph type="sldNum" sz="quarter" idx="10"/>
          </p:nvPr>
        </p:nvSpPr>
        <p:spPr/>
        <p:txBody>
          <a:bodyPr/>
          <a:lstStyle/>
          <a:p>
            <a:fld id="{851C2FF8-7EDF-43B7-B100-E00A2F1032CA}" type="slidenum">
              <a:rPr lang="zh-CN" altLang="en-US" smtClean="0"/>
              <a:t>3</a:t>
            </a:fld>
            <a:endParaRPr lang="zh-CN" altLang="en-US"/>
          </a:p>
        </p:txBody>
      </p:sp>
    </p:spTree>
    <p:extLst>
      <p:ext uri="{BB962C8B-B14F-4D97-AF65-F5344CB8AC3E}">
        <p14:creationId xmlns:p14="http://schemas.microsoft.com/office/powerpoint/2010/main" val="9915506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 altLang="zh-CN" sz="1800" dirty="0">
                <a:effectLst/>
                <a:latin typeface="Times"/>
              </a:rPr>
              <a:t>In company X, Ann, the Chief Executive Officer, has just signed a contract the value of which is half million dollars. She asks Bob, the Human Resources (HR) officer, to organize a team from employees of the company. Bob drafts a position list shown as Table I for the team and a candidate staff shortlist shown as Table II. Then, Bob initiates an evaluation process and asks the branch officers to evaluate employees for each possible position (Table II). After that, Bob informs Ann that he must assign some people to more than one position because the total number of staff members is less than that of the required positions. Ann agrees with Bob but asks Bob that if someone must be assigned with more than one job, then the jobs must be different and each person should be limited to at most three to avoid too much overloaded. Ann’s demand is reasonable because one person can shift among different jobs but not the same ones and each person should work on limited jobs to guarantee the quality of their work. Based on Ann’s request, Bob composes a table (Table III) to express the limits. Then, Ann instructs Bob to assign the most qualified candidates to jobs while satisfying the mentioned conditions.</a:t>
            </a:r>
            <a:endParaRPr lang="en" altLang="zh-CN" dirty="0"/>
          </a:p>
        </p:txBody>
      </p:sp>
      <p:sp>
        <p:nvSpPr>
          <p:cNvPr id="4" name="灯片编号占位符 3"/>
          <p:cNvSpPr>
            <a:spLocks noGrp="1"/>
          </p:cNvSpPr>
          <p:nvPr>
            <p:ph type="sldNum" sz="quarter" idx="10"/>
          </p:nvPr>
        </p:nvSpPr>
        <p:spPr/>
        <p:txBody>
          <a:bodyPr/>
          <a:lstStyle/>
          <a:p>
            <a:fld id="{851C2FF8-7EDF-43B7-B100-E00A2F1032CA}" type="slidenum">
              <a:rPr lang="zh-CN" altLang="en-US" smtClean="0"/>
              <a:t>4</a:t>
            </a:fld>
            <a:endParaRPr lang="zh-CN" altLang="en-US"/>
          </a:p>
        </p:txBody>
      </p:sp>
    </p:spTree>
    <p:extLst>
      <p:ext uri="{BB962C8B-B14F-4D97-AF65-F5344CB8AC3E}">
        <p14:creationId xmlns:p14="http://schemas.microsoft.com/office/powerpoint/2010/main" val="24818940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dirty="0">
                <a:effectLst/>
                <a:latin typeface="Times New Roman" panose="02020603050405020304" pitchFamily="18" charset="0"/>
                <a:ea typeface="宋体" panose="02010600030101010101" pitchFamily="2" charset="-122"/>
              </a:rPr>
              <a:t>Based</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on</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the</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real-world</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scenario</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of</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the</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GMRA</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model,</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it</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is</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easy</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to</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deduce</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that</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the</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roles</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are</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the</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positions</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required</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by</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the</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new</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team,</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and</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the</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agents</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are</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the</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employees.</a:t>
            </a:r>
            <a:endParaRPr lang="zh-CN" altLang="zh-CN" sz="1800" dirty="0">
              <a:effectLst/>
              <a:latin typeface="Times New Roman" panose="02020603050405020304" pitchFamily="18" charset="0"/>
              <a:ea typeface="宋体" panose="02010600030101010101" pitchFamily="2" charset="-122"/>
            </a:endParaRPr>
          </a:p>
        </p:txBody>
      </p:sp>
      <p:sp>
        <p:nvSpPr>
          <p:cNvPr id="4" name="灯片编号占位符 3"/>
          <p:cNvSpPr>
            <a:spLocks noGrp="1"/>
          </p:cNvSpPr>
          <p:nvPr>
            <p:ph type="sldNum" sz="quarter" idx="10"/>
          </p:nvPr>
        </p:nvSpPr>
        <p:spPr/>
        <p:txBody>
          <a:bodyPr/>
          <a:lstStyle/>
          <a:p>
            <a:fld id="{851C2FF8-7EDF-43B7-B100-E00A2F1032CA}" type="slidenum">
              <a:rPr lang="zh-CN" altLang="en-US" smtClean="0"/>
              <a:t>5</a:t>
            </a:fld>
            <a:endParaRPr lang="zh-CN" altLang="en-US"/>
          </a:p>
        </p:txBody>
      </p:sp>
    </p:spTree>
    <p:extLst>
      <p:ext uri="{BB962C8B-B14F-4D97-AF65-F5344CB8AC3E}">
        <p14:creationId xmlns:p14="http://schemas.microsoft.com/office/powerpoint/2010/main" val="1361810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dirty="0">
                <a:effectLst/>
                <a:latin typeface="Times New Roman" panose="02020603050405020304" pitchFamily="18" charset="0"/>
                <a:ea typeface="宋体" panose="02010600030101010101" pitchFamily="2" charset="-122"/>
              </a:rPr>
              <a:t>Same</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as</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the</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GRA</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model, we also</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mathematically formalize the GMRA model. We utilize symbols </a:t>
            </a:r>
            <a:r>
              <a:rPr lang="en-US" altLang="zh-CN" sz="1800" dirty="0" err="1">
                <a:effectLst/>
                <a:latin typeface="Times New Roman" panose="02020603050405020304" pitchFamily="18" charset="0"/>
                <a:ea typeface="宋体" panose="02010600030101010101" pitchFamily="2" charset="-122"/>
              </a:rPr>
              <a:t>i</a:t>
            </a:r>
            <a:r>
              <a:rPr lang="en-US" altLang="zh-CN" sz="1800" dirty="0">
                <a:effectLst/>
                <a:latin typeface="Times New Roman" panose="02020603050405020304" pitchFamily="18" charset="0"/>
                <a:ea typeface="宋体" panose="02010600030101010101" pitchFamily="2" charset="-122"/>
              </a:rPr>
              <a:t> and m to express the index of agents and the size of the agent set, respectively, and,</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we also use symbols j and n to express the index of roles and the size of the role set, respectively.</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Definitions 1-3 is</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the</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same</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as</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the</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GRA</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model.</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The</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biggest</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difference</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between</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GMRA</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model</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and</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the</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GRA</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model</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is</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introducing</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the</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new</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Definition</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4</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vector</a:t>
            </a:r>
            <a:r>
              <a:rPr lang="zh-CN" altLang="en-US" sz="1800" dirty="0">
                <a:effectLst/>
                <a:latin typeface="Times New Roman" panose="02020603050405020304" pitchFamily="18" charset="0"/>
                <a:ea typeface="宋体" panose="02010600030101010101" pitchFamily="2" charset="-122"/>
              </a:rPr>
              <a:t> </a:t>
            </a:r>
            <a:r>
              <a:rPr lang="en-US" altLang="zh-CN" sz="1800" i="1" dirty="0">
                <a:effectLst/>
                <a:latin typeface="Times New Roman" panose="02020603050405020304" pitchFamily="18" charset="0"/>
                <a:ea typeface="宋体" panose="02010600030101010101" pitchFamily="2" charset="-122"/>
              </a:rPr>
              <a:t>La</a:t>
            </a:r>
            <a:r>
              <a:rPr lang="zh-CN" altLang="en-US" sz="1800" i="0" dirty="0">
                <a:effectLst/>
                <a:latin typeface="Times New Roman" panose="02020603050405020304" pitchFamily="18" charset="0"/>
                <a:ea typeface="宋体" panose="02010600030101010101" pitchFamily="2" charset="-122"/>
              </a:rPr>
              <a:t> </a:t>
            </a:r>
            <a:r>
              <a:rPr lang="en-US" altLang="zh-CN" sz="1800" i="0" dirty="0">
                <a:effectLst/>
                <a:latin typeface="Times New Roman" panose="02020603050405020304" pitchFamily="18" charset="0"/>
                <a:ea typeface="宋体" panose="02010600030101010101" pitchFamily="2" charset="-122"/>
              </a:rPr>
              <a:t>to</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represent</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how</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many</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roles</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can</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be</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assigned</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to</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agents.</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Definitions</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5-7</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are</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also</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the</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same</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as</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the</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GRA</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model.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2800" b="0" i="0" u="none" strike="noStrike" dirty="0">
              <a:solidFill>
                <a:srgbClr val="374151"/>
              </a:solidFill>
              <a:effectLst/>
              <a:latin typeface="Söhne"/>
              <a:ea typeface="宋体" panose="02010600030101010101" pitchFamily="2"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800" b="0" i="0" u="none" strike="noStrike" dirty="0">
                <a:solidFill>
                  <a:srgbClr val="374151"/>
                </a:solidFill>
                <a:effectLst/>
                <a:latin typeface="Söhne"/>
                <a:ea typeface="宋体" panose="02010600030101010101" pitchFamily="2" charset="-122"/>
              </a:rPr>
              <a:t>Based</a:t>
            </a:r>
            <a:r>
              <a:rPr lang="zh-CN" altLang="en-US" sz="2800" b="0" i="0" u="none" strike="noStrike" dirty="0">
                <a:solidFill>
                  <a:srgbClr val="374151"/>
                </a:solidFill>
                <a:effectLst/>
                <a:latin typeface="Söhne"/>
                <a:ea typeface="宋体" panose="02010600030101010101" pitchFamily="2" charset="-122"/>
              </a:rPr>
              <a:t> </a:t>
            </a:r>
            <a:r>
              <a:rPr lang="en-US" altLang="zh-CN" sz="2800" b="0" i="0" u="none" strike="noStrike" dirty="0">
                <a:solidFill>
                  <a:srgbClr val="374151"/>
                </a:solidFill>
                <a:effectLst/>
                <a:latin typeface="Söhne"/>
                <a:ea typeface="宋体" panose="02010600030101010101" pitchFamily="2" charset="-122"/>
              </a:rPr>
              <a:t>on</a:t>
            </a:r>
            <a:r>
              <a:rPr lang="zh-CN" altLang="en-US" sz="2800" b="0" i="0" u="none" strike="noStrike" dirty="0">
                <a:solidFill>
                  <a:srgbClr val="374151"/>
                </a:solidFill>
                <a:effectLst/>
                <a:latin typeface="Söhne"/>
                <a:ea typeface="宋体" panose="02010600030101010101" pitchFamily="2" charset="-122"/>
              </a:rPr>
              <a:t> </a:t>
            </a:r>
            <a:r>
              <a:rPr lang="en-US" altLang="zh-CN" sz="2800" b="0" i="0" u="none" strike="noStrike" dirty="0">
                <a:solidFill>
                  <a:srgbClr val="374151"/>
                </a:solidFill>
                <a:effectLst/>
                <a:latin typeface="Söhne"/>
                <a:ea typeface="宋体" panose="02010600030101010101" pitchFamily="2" charset="-122"/>
              </a:rPr>
              <a:t>above</a:t>
            </a:r>
            <a:r>
              <a:rPr lang="zh-CN" altLang="en-US" sz="2800" b="0" i="0" u="none" strike="noStrike" dirty="0">
                <a:solidFill>
                  <a:srgbClr val="374151"/>
                </a:solidFill>
                <a:effectLst/>
                <a:latin typeface="Söhne"/>
                <a:ea typeface="宋体" panose="02010600030101010101" pitchFamily="2" charset="-122"/>
              </a:rPr>
              <a:t> </a:t>
            </a:r>
            <a:r>
              <a:rPr lang="en-US" altLang="zh-CN" sz="2800" b="0" i="0" u="none" strike="noStrike" dirty="0">
                <a:solidFill>
                  <a:srgbClr val="374151"/>
                </a:solidFill>
                <a:effectLst/>
                <a:latin typeface="Söhne"/>
                <a:ea typeface="宋体" panose="02010600030101010101" pitchFamily="2" charset="-122"/>
              </a:rPr>
              <a:t>analysis,</a:t>
            </a:r>
            <a:r>
              <a:rPr lang="zh-CN" altLang="en-US" sz="2800" b="0" i="0" u="none" strike="noStrike" dirty="0">
                <a:solidFill>
                  <a:srgbClr val="374151"/>
                </a:solidFill>
                <a:effectLst/>
                <a:latin typeface="Söhne"/>
                <a:ea typeface="宋体" panose="02010600030101010101" pitchFamily="2" charset="-122"/>
              </a:rPr>
              <a:t> </a:t>
            </a:r>
            <a:r>
              <a:rPr lang="en-US" altLang="zh-CN" sz="2800" b="0" i="0" u="none" strike="noStrike" dirty="0">
                <a:solidFill>
                  <a:srgbClr val="374151"/>
                </a:solidFill>
                <a:effectLst/>
                <a:latin typeface="Söhne"/>
                <a:ea typeface="宋体" panose="02010600030101010101" pitchFamily="2" charset="-122"/>
              </a:rPr>
              <a:t>the</a:t>
            </a:r>
            <a:r>
              <a:rPr lang="zh-CN" altLang="en-US" sz="2800" b="0" i="0" u="none" strike="noStrike" dirty="0">
                <a:solidFill>
                  <a:srgbClr val="374151"/>
                </a:solidFill>
                <a:effectLst/>
                <a:latin typeface="Söhne"/>
                <a:ea typeface="宋体" panose="02010600030101010101" pitchFamily="2" charset="-122"/>
              </a:rPr>
              <a:t> </a:t>
            </a:r>
            <a:r>
              <a:rPr lang="en-US" altLang="zh-CN" sz="2800" b="0" i="0" u="none" strike="noStrike" dirty="0">
                <a:solidFill>
                  <a:srgbClr val="374151"/>
                </a:solidFill>
                <a:effectLst/>
                <a:latin typeface="Söhne"/>
                <a:ea typeface="宋体" panose="02010600030101010101" pitchFamily="2" charset="-122"/>
              </a:rPr>
              <a:t>mathematical</a:t>
            </a:r>
            <a:r>
              <a:rPr lang="zh-CN" altLang="en-US" sz="2800" b="0" i="0" u="none" strike="noStrike" dirty="0">
                <a:solidFill>
                  <a:srgbClr val="374151"/>
                </a:solidFill>
                <a:effectLst/>
                <a:latin typeface="Söhne"/>
                <a:ea typeface="宋体" panose="02010600030101010101" pitchFamily="2" charset="-122"/>
              </a:rPr>
              <a:t> </a:t>
            </a:r>
            <a:r>
              <a:rPr lang="en-US" altLang="zh-CN" sz="2800" b="0" i="0" u="none" strike="noStrike" dirty="0">
                <a:solidFill>
                  <a:srgbClr val="374151"/>
                </a:solidFill>
                <a:effectLst/>
                <a:latin typeface="Söhne"/>
                <a:ea typeface="宋体" panose="02010600030101010101" pitchFamily="2" charset="-122"/>
              </a:rPr>
              <a:t>expression</a:t>
            </a:r>
            <a:r>
              <a:rPr lang="zh-CN" altLang="en-US" sz="2800" b="0" i="0" u="none" strike="noStrike" dirty="0">
                <a:solidFill>
                  <a:srgbClr val="374151"/>
                </a:solidFill>
                <a:effectLst/>
                <a:latin typeface="Söhne"/>
                <a:ea typeface="宋体" panose="02010600030101010101" pitchFamily="2" charset="-122"/>
              </a:rPr>
              <a:t> </a:t>
            </a:r>
            <a:r>
              <a:rPr lang="en-US" altLang="zh-CN" sz="2800" b="0" i="0" u="none" strike="noStrike" dirty="0">
                <a:solidFill>
                  <a:srgbClr val="374151"/>
                </a:solidFill>
                <a:effectLst/>
                <a:latin typeface="Söhne"/>
                <a:ea typeface="宋体" panose="02010600030101010101" pitchFamily="2" charset="-122"/>
              </a:rPr>
              <a:t>of</a:t>
            </a:r>
            <a:r>
              <a:rPr lang="zh-CN" altLang="en-US" sz="2800" b="0" i="0" u="none" strike="noStrike" dirty="0">
                <a:solidFill>
                  <a:srgbClr val="374151"/>
                </a:solidFill>
                <a:effectLst/>
                <a:latin typeface="Söhne"/>
                <a:ea typeface="宋体" panose="02010600030101010101" pitchFamily="2" charset="-122"/>
              </a:rPr>
              <a:t> </a:t>
            </a:r>
            <a:r>
              <a:rPr lang="en-US" altLang="zh-CN" sz="2800" b="0" i="0" u="none" strike="noStrike" dirty="0">
                <a:solidFill>
                  <a:srgbClr val="374151"/>
                </a:solidFill>
                <a:effectLst/>
                <a:latin typeface="Söhne"/>
                <a:ea typeface="宋体" panose="02010600030101010101" pitchFamily="2" charset="-122"/>
              </a:rPr>
              <a:t>the</a:t>
            </a:r>
            <a:r>
              <a:rPr lang="zh-CN" altLang="en-US" sz="2800" b="0" i="0" u="none" strike="noStrike" dirty="0">
                <a:solidFill>
                  <a:srgbClr val="374151"/>
                </a:solidFill>
                <a:effectLst/>
                <a:latin typeface="Söhne"/>
                <a:ea typeface="宋体" panose="02010600030101010101" pitchFamily="2" charset="-122"/>
              </a:rPr>
              <a:t> </a:t>
            </a:r>
            <a:r>
              <a:rPr lang="en-US" altLang="zh-CN" sz="2800" b="0" i="0" u="none" strike="noStrike" dirty="0">
                <a:solidFill>
                  <a:srgbClr val="374151"/>
                </a:solidFill>
                <a:effectLst/>
                <a:latin typeface="Söhne"/>
                <a:ea typeface="宋体" panose="02010600030101010101" pitchFamily="2" charset="-122"/>
              </a:rPr>
              <a:t>GMRA</a:t>
            </a:r>
            <a:r>
              <a:rPr lang="zh-CN" altLang="en-US" sz="2800" b="0" i="0" u="none" strike="noStrike" dirty="0">
                <a:solidFill>
                  <a:srgbClr val="374151"/>
                </a:solidFill>
                <a:effectLst/>
                <a:latin typeface="Söhne"/>
                <a:ea typeface="宋体" panose="02010600030101010101" pitchFamily="2" charset="-122"/>
              </a:rPr>
              <a:t> </a:t>
            </a:r>
            <a:r>
              <a:rPr lang="en-US" altLang="zh-CN" sz="2800" b="0" i="0" u="none" strike="noStrike" dirty="0">
                <a:solidFill>
                  <a:srgbClr val="374151"/>
                </a:solidFill>
                <a:effectLst/>
                <a:latin typeface="Söhne"/>
                <a:ea typeface="宋体" panose="02010600030101010101" pitchFamily="2" charset="-122"/>
              </a:rPr>
              <a:t>model</a:t>
            </a:r>
            <a:r>
              <a:rPr lang="zh-CN" altLang="en-US" sz="2800" b="0" i="0" u="none" strike="noStrike" dirty="0">
                <a:solidFill>
                  <a:srgbClr val="374151"/>
                </a:solidFill>
                <a:effectLst/>
                <a:latin typeface="Söhne"/>
                <a:ea typeface="宋体" panose="02010600030101010101" pitchFamily="2" charset="-122"/>
              </a:rPr>
              <a:t> </a:t>
            </a:r>
            <a:r>
              <a:rPr lang="en-US" altLang="zh-CN" sz="2800" b="0" i="0" u="none" strike="noStrike" dirty="0">
                <a:solidFill>
                  <a:srgbClr val="374151"/>
                </a:solidFill>
                <a:effectLst/>
                <a:latin typeface="Söhne"/>
                <a:ea typeface="宋体" panose="02010600030101010101" pitchFamily="2" charset="-122"/>
              </a:rPr>
              <a:t>is</a:t>
            </a:r>
            <a:r>
              <a:rPr lang="zh-CN" altLang="en-US" sz="2800" b="0" i="0" u="none" strike="noStrike" dirty="0">
                <a:solidFill>
                  <a:srgbClr val="374151"/>
                </a:solidFill>
                <a:effectLst/>
                <a:latin typeface="Söhne"/>
                <a:ea typeface="宋体" panose="02010600030101010101" pitchFamily="2" charset="-122"/>
              </a:rPr>
              <a:t> </a:t>
            </a:r>
            <a:r>
              <a:rPr lang="en-US" altLang="zh-CN" sz="2800" b="0" i="0" u="none" strike="noStrike" dirty="0">
                <a:solidFill>
                  <a:srgbClr val="374151"/>
                </a:solidFill>
                <a:effectLst/>
                <a:latin typeface="Söhne"/>
                <a:ea typeface="宋体" panose="02010600030101010101" pitchFamily="2" charset="-122"/>
              </a:rPr>
              <a:t>illustrated</a:t>
            </a:r>
            <a:r>
              <a:rPr lang="zh-CN" altLang="en-US" sz="2800" b="0" i="0" u="none" strike="noStrike" dirty="0">
                <a:solidFill>
                  <a:srgbClr val="374151"/>
                </a:solidFill>
                <a:effectLst/>
                <a:latin typeface="Söhne"/>
                <a:ea typeface="宋体" panose="02010600030101010101" pitchFamily="2" charset="-122"/>
              </a:rPr>
              <a:t> </a:t>
            </a:r>
            <a:r>
              <a:rPr lang="en-US" altLang="zh-CN" sz="2800" b="0" i="0" u="none" strike="noStrike" dirty="0">
                <a:solidFill>
                  <a:srgbClr val="374151"/>
                </a:solidFill>
                <a:effectLst/>
                <a:latin typeface="Söhne"/>
                <a:ea typeface="宋体" panose="02010600030101010101" pitchFamily="2" charset="-122"/>
              </a:rPr>
              <a:t>as</a:t>
            </a:r>
            <a:r>
              <a:rPr lang="zh-CN" altLang="en-US" sz="2800" b="0" i="0" u="none" strike="noStrike" dirty="0">
                <a:solidFill>
                  <a:srgbClr val="374151"/>
                </a:solidFill>
                <a:effectLst/>
                <a:latin typeface="Söhne"/>
                <a:ea typeface="宋体" panose="02010600030101010101" pitchFamily="2" charset="-122"/>
              </a:rPr>
              <a:t> </a:t>
            </a:r>
            <a:r>
              <a:rPr lang="en-US" altLang="zh-CN" sz="2800" b="0" i="0" u="none" strike="noStrike" dirty="0">
                <a:solidFill>
                  <a:srgbClr val="374151"/>
                </a:solidFill>
                <a:effectLst/>
                <a:latin typeface="Söhne"/>
                <a:ea typeface="宋体" panose="02010600030101010101" pitchFamily="2" charset="-122"/>
              </a:rPr>
              <a:t>Definition</a:t>
            </a:r>
            <a:r>
              <a:rPr lang="zh-CN" altLang="en-US" sz="2800" b="0" i="0" u="none" strike="noStrike" dirty="0">
                <a:solidFill>
                  <a:srgbClr val="374151"/>
                </a:solidFill>
                <a:effectLst/>
                <a:latin typeface="Söhne"/>
                <a:ea typeface="宋体" panose="02010600030101010101" pitchFamily="2" charset="-122"/>
              </a:rPr>
              <a:t> </a:t>
            </a:r>
            <a:r>
              <a:rPr lang="en-US" altLang="zh-CN" sz="2800" b="0" i="0" u="none" strike="noStrike" dirty="0">
                <a:solidFill>
                  <a:srgbClr val="374151"/>
                </a:solidFill>
                <a:effectLst/>
                <a:latin typeface="Söhne"/>
                <a:ea typeface="宋体" panose="02010600030101010101" pitchFamily="2" charset="-122"/>
              </a:rPr>
              <a:t>8.</a:t>
            </a:r>
            <a:endParaRPr lang="en-US" altLang="zh-CN" sz="1800" dirty="0">
              <a:effectLst/>
              <a:latin typeface="Times New Roman" panose="02020603050405020304" pitchFamily="18" charset="0"/>
              <a:ea typeface="宋体" panose="02010600030101010101" pitchFamily="2" charset="-122"/>
            </a:endParaRPr>
          </a:p>
        </p:txBody>
      </p:sp>
      <p:sp>
        <p:nvSpPr>
          <p:cNvPr id="4" name="灯片编号占位符 3"/>
          <p:cNvSpPr>
            <a:spLocks noGrp="1"/>
          </p:cNvSpPr>
          <p:nvPr>
            <p:ph type="sldNum" sz="quarter" idx="10"/>
          </p:nvPr>
        </p:nvSpPr>
        <p:spPr/>
        <p:txBody>
          <a:bodyPr/>
          <a:lstStyle/>
          <a:p>
            <a:fld id="{851C2FF8-7EDF-43B7-B100-E00A2F1032CA}" type="slidenum">
              <a:rPr lang="zh-CN" altLang="en-US" smtClean="0"/>
              <a:t>6</a:t>
            </a:fld>
            <a:endParaRPr lang="zh-CN" altLang="en-US"/>
          </a:p>
        </p:txBody>
      </p:sp>
    </p:spTree>
    <p:extLst>
      <p:ext uri="{BB962C8B-B14F-4D97-AF65-F5344CB8AC3E}">
        <p14:creationId xmlns:p14="http://schemas.microsoft.com/office/powerpoint/2010/main" val="22252651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800" dirty="0">
              <a:effectLst/>
              <a:latin typeface="Times New Roman" panose="02020603050405020304" pitchFamily="18" charset="0"/>
              <a:ea typeface="宋体" panose="02010600030101010101" pitchFamily="2" charset="-122"/>
            </a:endParaRPr>
          </a:p>
        </p:txBody>
      </p:sp>
      <p:sp>
        <p:nvSpPr>
          <p:cNvPr id="4" name="灯片编号占位符 3"/>
          <p:cNvSpPr>
            <a:spLocks noGrp="1"/>
          </p:cNvSpPr>
          <p:nvPr>
            <p:ph type="sldNum" sz="quarter" idx="10"/>
          </p:nvPr>
        </p:nvSpPr>
        <p:spPr/>
        <p:txBody>
          <a:bodyPr/>
          <a:lstStyle/>
          <a:p>
            <a:fld id="{851C2FF8-7EDF-43B7-B100-E00A2F1032CA}" type="slidenum">
              <a:rPr lang="zh-CN" altLang="en-US" smtClean="0"/>
              <a:t>7</a:t>
            </a:fld>
            <a:endParaRPr lang="zh-CN" altLang="en-US"/>
          </a:p>
        </p:txBody>
      </p:sp>
    </p:spTree>
    <p:extLst>
      <p:ext uri="{BB962C8B-B14F-4D97-AF65-F5344CB8AC3E}">
        <p14:creationId xmlns:p14="http://schemas.microsoft.com/office/powerpoint/2010/main" val="22102012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sz="2000" dirty="0">
                <a:latin typeface="Times New Roman" panose="02020603050405020304" pitchFamily="18" charset="0"/>
                <a:cs typeface="Times New Roman" panose="02020603050405020304" pitchFamily="18" charset="0"/>
              </a:rPr>
              <a:t>This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lab</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lesson</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is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divided</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into</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five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parts.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First,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we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will</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introduce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some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preliminary</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knowledge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about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Group</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Role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Assignment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or</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the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relevant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programming</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information</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to</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solve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this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model.</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Next,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we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will</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talk</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about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the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objectives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for</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this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lesson.</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Then,</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we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will</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talk</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about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the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assignment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for</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this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lesson</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and</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its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requirement.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(Next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slide)</a:t>
            </a:r>
            <a:endParaRPr kumimoji="1" lang="zh-CN" altLang="en-US" sz="2000"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51C2FF8-7EDF-43B7-B100-E00A2F1032CA}" type="slidenum">
              <a:rPr lang="zh-CN" altLang="en-US" smtClean="0"/>
              <a:t>8</a:t>
            </a:fld>
            <a:endParaRPr lang="zh-CN" altLang="en-US"/>
          </a:p>
        </p:txBody>
      </p:sp>
    </p:spTree>
    <p:extLst>
      <p:ext uri="{BB962C8B-B14F-4D97-AF65-F5344CB8AC3E}">
        <p14:creationId xmlns:p14="http://schemas.microsoft.com/office/powerpoint/2010/main" val="10917363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228600" algn="just">
              <a:lnSpc>
                <a:spcPct val="105000"/>
              </a:lnSpc>
            </a:pPr>
            <a:r>
              <a:rPr lang="en-US" altLang="zh-CN" sz="1800" dirty="0">
                <a:effectLst/>
                <a:latin typeface="Times New Roman" panose="02020603050405020304" pitchFamily="18" charset="0"/>
                <a:ea typeface="宋体" panose="02010600030101010101" pitchFamily="2" charset="-122"/>
              </a:rPr>
              <a:t>The objectives of this course are two-fold:</a:t>
            </a:r>
            <a:endParaRPr lang="zh-CN" altLang="zh-CN" sz="1800" dirty="0">
              <a:effectLst/>
              <a:latin typeface="Times New Roman" panose="02020603050405020304" pitchFamily="18" charset="0"/>
              <a:ea typeface="宋体" panose="02010600030101010101" pitchFamily="2" charset="-122"/>
            </a:endParaRPr>
          </a:p>
          <a:p>
            <a:pPr indent="228600" algn="just">
              <a:lnSpc>
                <a:spcPct val="105000"/>
              </a:lnSpc>
            </a:pPr>
            <a:r>
              <a:rPr lang="en-US" altLang="zh-CN" sz="1800" dirty="0">
                <a:effectLst/>
                <a:latin typeface="Times New Roman" panose="02020603050405020304" pitchFamily="18" charset="0"/>
                <a:ea typeface="宋体" panose="02010600030101010101" pitchFamily="2" charset="-122"/>
              </a:rPr>
              <a:t>1. To understand the process of RBC and learn about how to formalize problems with the GMRA </a:t>
            </a:r>
            <a:r>
              <a:rPr lang="en-US" altLang="zh-CN" sz="1800" dirty="0" err="1">
                <a:effectLst/>
                <a:latin typeface="Times New Roman" panose="02020603050405020304" pitchFamily="18" charset="0"/>
                <a:ea typeface="宋体" panose="02010600030101010101" pitchFamily="2" charset="-122"/>
              </a:rPr>
              <a:t>submodel</a:t>
            </a:r>
            <a:r>
              <a:rPr lang="en-US" altLang="zh-CN" sz="1800" dirty="0">
                <a:effectLst/>
                <a:latin typeface="Times New Roman" panose="02020603050405020304" pitchFamily="18" charset="0"/>
                <a:ea typeface="宋体" panose="02010600030101010101" pitchFamily="2" charset="-122"/>
              </a:rPr>
              <a:t>;</a:t>
            </a:r>
            <a:endParaRPr lang="zh-CN" altLang="zh-CN" sz="1800" dirty="0">
              <a:effectLst/>
              <a:latin typeface="Times New Roman" panose="02020603050405020304" pitchFamily="18" charset="0"/>
              <a:ea typeface="宋体" panose="02010600030101010101" pitchFamily="2" charset="-122"/>
            </a:endParaRPr>
          </a:p>
          <a:p>
            <a:pPr indent="228600" algn="just">
              <a:lnSpc>
                <a:spcPct val="105000"/>
              </a:lnSpc>
            </a:pPr>
            <a:r>
              <a:rPr lang="en-US" altLang="zh-CN" sz="1800" dirty="0">
                <a:effectLst/>
                <a:latin typeface="Times New Roman" panose="02020603050405020304" pitchFamily="18" charset="0"/>
                <a:ea typeface="宋体" panose="02010600030101010101" pitchFamily="2" charset="-122"/>
              </a:rPr>
              <a:t>2. To practice using Python to program the GMRA model in order to solve the M-M assignment problem.</a:t>
            </a:r>
            <a:endParaRPr lang="zh-CN" altLang="zh-CN" sz="1800" dirty="0">
              <a:effectLst/>
              <a:latin typeface="Times New Roman" panose="02020603050405020304" pitchFamily="18" charset="0"/>
              <a:ea typeface="宋体" panose="02010600030101010101" pitchFamily="2" charset="-122"/>
            </a:endParaRPr>
          </a:p>
        </p:txBody>
      </p:sp>
      <p:sp>
        <p:nvSpPr>
          <p:cNvPr id="4" name="灯片编号占位符 3"/>
          <p:cNvSpPr>
            <a:spLocks noGrp="1"/>
          </p:cNvSpPr>
          <p:nvPr>
            <p:ph type="sldNum" sz="quarter" idx="10"/>
          </p:nvPr>
        </p:nvSpPr>
        <p:spPr/>
        <p:txBody>
          <a:bodyPr/>
          <a:lstStyle/>
          <a:p>
            <a:fld id="{851C2FF8-7EDF-43B7-B100-E00A2F1032CA}" type="slidenum">
              <a:rPr lang="zh-CN" altLang="en-US" smtClean="0"/>
              <a:t>9</a:t>
            </a:fld>
            <a:endParaRPr lang="zh-CN" altLang="en-US"/>
          </a:p>
        </p:txBody>
      </p:sp>
    </p:spTree>
    <p:extLst>
      <p:ext uri="{BB962C8B-B14F-4D97-AF65-F5344CB8AC3E}">
        <p14:creationId xmlns:p14="http://schemas.microsoft.com/office/powerpoint/2010/main" val="15270898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5E3EB66B-7034-4F88-BEB4-FDDC7BDB4A6A}" type="datetimeFigureOut">
              <a:rPr lang="zh-CN" altLang="en-US" smtClean="0"/>
              <a:t>2023/7/13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1A73ACB-3285-4C53-9401-1A3DE9DE4D4B}"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5E3EB66B-7034-4F88-BEB4-FDDC7BDB4A6A}" type="datetimeFigureOut">
              <a:rPr lang="zh-CN" altLang="en-US" smtClean="0"/>
              <a:t>2023/7/13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1A73ACB-3285-4C53-9401-1A3DE9DE4D4B}" type="slidenum">
              <a:rPr lang="zh-CN" altLang="en-US" smtClean="0"/>
              <a:t>‹#›</a:t>
            </a:fld>
            <a:endParaRPr lang="zh-CN" altLang="en-US"/>
          </a:p>
        </p:txBody>
      </p:sp>
      <p:sp>
        <p:nvSpPr>
          <p:cNvPr id="8" name="矩形 7"/>
          <p:cNvSpPr/>
          <p:nvPr userDrawn="1"/>
        </p:nvSpPr>
        <p:spPr>
          <a:xfrm flipV="1">
            <a:off x="838200" y="805515"/>
            <a:ext cx="10515600" cy="45719"/>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5E3EB66B-7034-4F88-BEB4-FDDC7BDB4A6A}" type="datetimeFigureOut">
              <a:rPr lang="zh-CN" altLang="en-US" smtClean="0"/>
              <a:t>2023/7/13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1A73ACB-3285-4C53-9401-1A3DE9DE4D4B}" type="slidenum">
              <a:rPr lang="zh-CN" altLang="en-US" smtClean="0"/>
              <a:t>‹#›</a:t>
            </a:fld>
            <a:endParaRPr lang="zh-CN" altLang="en-US"/>
          </a:p>
        </p:txBody>
      </p:sp>
      <p:pic>
        <p:nvPicPr>
          <p:cNvPr id="7" name="图片 6"/>
          <p:cNvPicPr>
            <a:picLocks noChangeAspect="1"/>
          </p:cNvPicPr>
          <p:nvPr userDrawn="1"/>
        </p:nvPicPr>
        <p:blipFill>
          <a:blip r:embed="rId2" cstate="print"/>
          <a:stretch>
            <a:fillRect/>
          </a:stretch>
        </p:blipFill>
        <p:spPr>
          <a:xfrm>
            <a:off x="8760296" y="763596"/>
            <a:ext cx="2689860" cy="647700"/>
          </a:xfrm>
          <a:prstGeom prst="rect">
            <a:avLst/>
          </a:prstGeom>
        </p:spPr>
      </p:pic>
      <p:sp>
        <p:nvSpPr>
          <p:cNvPr id="8" name="矩形 7"/>
          <p:cNvSpPr/>
          <p:nvPr userDrawn="1"/>
        </p:nvSpPr>
        <p:spPr>
          <a:xfrm flipV="1">
            <a:off x="838200" y="1644970"/>
            <a:ext cx="10515600" cy="45719"/>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5E3EB66B-7034-4F88-BEB4-FDDC7BDB4A6A}" type="datetimeFigureOut">
              <a:rPr lang="zh-CN" altLang="en-US" smtClean="0"/>
              <a:t>2023/7/13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1A73ACB-3285-4C53-9401-1A3DE9DE4D4B}" type="slidenum">
              <a:rPr lang="zh-CN" altLang="en-US" smtClean="0"/>
              <a:t>‹#›</a:t>
            </a:fld>
            <a:endParaRPr lang="zh-CN" altLang="en-US"/>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763000" y="681037"/>
            <a:ext cx="2689225" cy="65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矩形 8"/>
          <p:cNvSpPr/>
          <p:nvPr userDrawn="1"/>
        </p:nvSpPr>
        <p:spPr>
          <a:xfrm flipV="1">
            <a:off x="838200" y="1644970"/>
            <a:ext cx="10515600" cy="45719"/>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5E3EB66B-7034-4F88-BEB4-FDDC7BDB4A6A}" type="datetimeFigureOut">
              <a:rPr lang="zh-CN" altLang="en-US" smtClean="0"/>
              <a:t>2023/7/13</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1A73ACB-3285-4C53-9401-1A3DE9DE4D4B}" type="slidenum">
              <a:rPr lang="zh-CN" altLang="en-US" smtClean="0"/>
              <a:t>‹#›</a:t>
            </a:fld>
            <a:endParaRPr lang="zh-CN" altLang="en-US"/>
          </a:p>
        </p:txBody>
      </p:sp>
      <p:pic>
        <p:nvPicPr>
          <p:cNvPr id="10" name="图片 9"/>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637587" y="683039"/>
            <a:ext cx="2689225" cy="65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矩形 10"/>
          <p:cNvSpPr/>
          <p:nvPr userDrawn="1"/>
        </p:nvSpPr>
        <p:spPr>
          <a:xfrm flipV="1">
            <a:off x="838200" y="1644970"/>
            <a:ext cx="10515600" cy="45719"/>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E3EB66B-7034-4F88-BEB4-FDDC7BDB4A6A}" type="datetimeFigureOut">
              <a:rPr lang="zh-CN" altLang="en-US" smtClean="0"/>
              <a:t>2023/7/13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1A73ACB-3285-4C53-9401-1A3DE9DE4D4B}"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E3EB66B-7034-4F88-BEB4-FDDC7BDB4A6A}" type="datetimeFigureOut">
              <a:rPr lang="zh-CN" altLang="en-US" smtClean="0"/>
              <a:t>2023/7/13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1A73ACB-3285-4C53-9401-1A3DE9DE4D4B}"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E3EB66B-7034-4F88-BEB4-FDDC7BDB4A6A}" type="datetimeFigureOut">
              <a:rPr lang="zh-CN" altLang="en-US" smtClean="0"/>
              <a:t>2023/7/13</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1A73ACB-3285-4C53-9401-1A3DE9DE4D4B}"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0" y="2607613"/>
            <a:ext cx="8023580" cy="719877"/>
          </a:xfrm>
          <a:prstGeom prst="rect">
            <a:avLst/>
          </a:prstGeom>
        </p:spPr>
        <p:txBody>
          <a:bodyPr wrap="square">
            <a:spAutoFit/>
          </a:bodyPr>
          <a:lstStyle/>
          <a:p>
            <a:pPr algn="ctr">
              <a:lnSpc>
                <a:spcPct val="125000"/>
              </a:lnSpc>
            </a:pPr>
            <a:r>
              <a:rPr lang="en-US" altLang="zh-CN" sz="36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Group</a:t>
            </a:r>
            <a:r>
              <a:rPr lang="zh-CN" altLang="en-US" sz="36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36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Multi-Role</a:t>
            </a:r>
            <a:r>
              <a:rPr lang="zh-CN" altLang="en-US" sz="36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36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Assignment</a:t>
            </a:r>
          </a:p>
        </p:txBody>
      </p:sp>
      <p:sp>
        <p:nvSpPr>
          <p:cNvPr id="6" name="TextBox 14"/>
          <p:cNvSpPr txBox="1"/>
          <p:nvPr/>
        </p:nvSpPr>
        <p:spPr>
          <a:xfrm>
            <a:off x="953294" y="4181897"/>
            <a:ext cx="5214422" cy="576248"/>
          </a:xfrm>
          <a:prstGeom prst="rect">
            <a:avLst/>
          </a:prstGeom>
          <a:noFill/>
        </p:spPr>
        <p:txBody>
          <a:bodyPr wrap="square" rtlCol="0">
            <a:spAutoFit/>
          </a:bodyPr>
          <a:lstStyle/>
          <a:p>
            <a:pPr algn="ctr">
              <a:lnSpc>
                <a:spcPct val="150000"/>
              </a:lnSpc>
            </a:pPr>
            <a:r>
              <a:rPr lang="en-US" altLang="zh-CN" sz="24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MUST</a:t>
            </a:r>
            <a:r>
              <a:rPr lang="zh-CN" altLang="en-US" sz="24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4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24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4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F.I.E</a:t>
            </a:r>
          </a:p>
        </p:txBody>
      </p:sp>
      <p:pic>
        <p:nvPicPr>
          <p:cNvPr id="2" name="图片 1">
            <a:extLst>
              <a:ext uri="{FF2B5EF4-FFF2-40B4-BE49-F238E27FC236}">
                <a16:creationId xmlns:a16="http://schemas.microsoft.com/office/drawing/2014/main" id="{EA12BE7A-5878-7540-B6ED-7D671746FFD4}"/>
              </a:ext>
            </a:extLst>
          </p:cNvPr>
          <p:cNvPicPr>
            <a:picLocks noChangeAspect="1"/>
          </p:cNvPicPr>
          <p:nvPr/>
        </p:nvPicPr>
        <p:blipFill>
          <a:blip r:embed="rId3"/>
          <a:stretch>
            <a:fillRect/>
          </a:stretch>
        </p:blipFill>
        <p:spPr>
          <a:xfrm>
            <a:off x="6619001" y="2035914"/>
            <a:ext cx="5421430" cy="2861310"/>
          </a:xfrm>
          <a:prstGeom prst="ellipse">
            <a:avLst/>
          </a:prstGeom>
          <a:ln>
            <a:noFill/>
          </a:ln>
          <a:effectLst>
            <a:softEdge rad="635000"/>
          </a:effectLst>
        </p:spPr>
      </p:pic>
      <p:sp>
        <p:nvSpPr>
          <p:cNvPr id="8" name="TextBox 14">
            <a:extLst>
              <a:ext uri="{FF2B5EF4-FFF2-40B4-BE49-F238E27FC236}">
                <a16:creationId xmlns:a16="http://schemas.microsoft.com/office/drawing/2014/main" id="{8EE993D6-BB13-654E-A5DE-C323CD2183BB}"/>
              </a:ext>
            </a:extLst>
          </p:cNvPr>
          <p:cNvSpPr txBox="1"/>
          <p:nvPr/>
        </p:nvSpPr>
        <p:spPr>
          <a:xfrm>
            <a:off x="1404579" y="3466569"/>
            <a:ext cx="5214422" cy="576248"/>
          </a:xfrm>
          <a:prstGeom prst="rect">
            <a:avLst/>
          </a:prstGeom>
          <a:noFill/>
        </p:spPr>
        <p:txBody>
          <a:bodyPr wrap="square" rtlCol="0">
            <a:spAutoFit/>
          </a:bodyPr>
          <a:lstStyle/>
          <a:p>
            <a:pPr algn="ctr">
              <a:lnSpc>
                <a:spcPct val="150000"/>
              </a:lnSpc>
            </a:pPr>
            <a:r>
              <a:rPr lang="en-US" altLang="zh-CN" sz="24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Lab</a:t>
            </a:r>
            <a:r>
              <a:rPr lang="zh-CN" altLang="en-US" sz="24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4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2</a:t>
            </a:r>
            <a:r>
              <a:rPr lang="zh-CN" altLang="en-US" sz="24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4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24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4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Qian</a:t>
            </a:r>
            <a:r>
              <a:rPr lang="zh-CN" altLang="en-US" sz="24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4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Jiang</a:t>
            </a:r>
          </a:p>
        </p:txBody>
      </p:sp>
    </p:spTree>
  </p:cSld>
  <p:clrMapOvr>
    <a:masterClrMapping/>
  </p:clrMapOvr>
  <mc:AlternateContent xmlns:mc="http://schemas.openxmlformats.org/markup-compatibility/2006" xmlns:p14="http://schemas.microsoft.com/office/powerpoint/2010/main">
    <mc:Choice Requires="p14">
      <p:transition spd="slow" p14:dur="2000" advTm="23133"/>
    </mc:Choice>
    <mc:Fallback xmlns="">
      <p:transition spd="slow" advTm="23133"/>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22082" y="271277"/>
            <a:ext cx="3158625" cy="523220"/>
          </a:xfrm>
          <a:prstGeom prst="rect">
            <a:avLst/>
          </a:prstGeom>
          <a:noFill/>
        </p:spPr>
        <p:txBody>
          <a:bodyPr wrap="square" rtlCol="0">
            <a:spAutoFit/>
          </a:bodyPr>
          <a:lstStyle/>
          <a:p>
            <a:r>
              <a:rPr lang="en-US" altLang="zh-CN"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Content</a:t>
            </a:r>
            <a:endParaRPr lang="zh-CN" altLang="en-US"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 name="内容占位符 1"/>
          <p:cNvSpPr txBox="1"/>
          <p:nvPr/>
        </p:nvSpPr>
        <p:spPr>
          <a:xfrm>
            <a:off x="3856315" y="2102521"/>
            <a:ext cx="4479370" cy="360173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457200" indent="-457200" algn="l">
              <a:lnSpc>
                <a:spcPct val="145000"/>
              </a:lnSpc>
              <a:buFont typeface="Wingdings" panose="05000000000000000000" pitchFamily="2" charset="2"/>
              <a:buChar char="p"/>
              <a:tabLst>
                <a:tab pos="4036695" algn="l"/>
              </a:tabLst>
            </a:pPr>
            <a:r>
              <a:rPr lang="en-US" altLang="zh-CN" sz="2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Preliminary</a:t>
            </a:r>
            <a:r>
              <a:rPr lang="zh-CN" altLang="en-US" sz="2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Knowledge</a:t>
            </a:r>
          </a:p>
          <a:p>
            <a:pPr marL="457200" indent="-457200" algn="l">
              <a:lnSpc>
                <a:spcPct val="145000"/>
              </a:lnSpc>
              <a:buFont typeface="Wingdings" panose="05000000000000000000" pitchFamily="2" charset="2"/>
              <a:buChar char="p"/>
              <a:tabLst>
                <a:tab pos="4036695" algn="l"/>
              </a:tabLst>
            </a:pPr>
            <a:r>
              <a:rPr lang="en-US" altLang="zh-CN" sz="2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Objectives</a:t>
            </a:r>
          </a:p>
          <a:p>
            <a:pPr marL="457200" indent="-457200" algn="l">
              <a:lnSpc>
                <a:spcPct val="145000"/>
              </a:lnSpc>
              <a:buFont typeface="Wingdings" panose="05000000000000000000" pitchFamily="2" charset="2"/>
              <a:buChar char="p"/>
              <a:tabLst>
                <a:tab pos="4036695" algn="l"/>
              </a:tabLst>
            </a:pPr>
            <a:r>
              <a:rPr lang="en-US" altLang="zh-CN" sz="28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Assignment</a:t>
            </a:r>
          </a:p>
          <a:p>
            <a:pPr marL="457200" indent="-457200" algn="l">
              <a:lnSpc>
                <a:spcPct val="145000"/>
              </a:lnSpc>
              <a:buFont typeface="Wingdings" panose="05000000000000000000" pitchFamily="2" charset="2"/>
              <a:buChar char="p"/>
              <a:tabLst>
                <a:tab pos="4036695" algn="l"/>
              </a:tabLst>
            </a:pPr>
            <a:r>
              <a:rPr lang="en-US" altLang="zh-CN" sz="2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Turn</a:t>
            </a:r>
            <a:r>
              <a:rPr lang="zh-CN" altLang="en-US" sz="2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in</a:t>
            </a:r>
            <a:r>
              <a:rPr lang="zh-CN" altLang="en-US" sz="2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Requirement</a:t>
            </a:r>
          </a:p>
        </p:txBody>
      </p:sp>
      <p:pic>
        <p:nvPicPr>
          <p:cNvPr id="5" name="图片 4">
            <a:extLst>
              <a:ext uri="{FF2B5EF4-FFF2-40B4-BE49-F238E27FC236}">
                <a16:creationId xmlns:a16="http://schemas.microsoft.com/office/drawing/2014/main" id="{8F7631F6-F857-4748-9BDF-146B16F0770D}"/>
              </a:ext>
            </a:extLst>
          </p:cNvPr>
          <p:cNvPicPr>
            <a:picLocks noChangeAspect="1"/>
          </p:cNvPicPr>
          <p:nvPr/>
        </p:nvPicPr>
        <p:blipFill>
          <a:blip r:embed="rId3"/>
          <a:stretch>
            <a:fillRect/>
          </a:stretch>
        </p:blipFill>
        <p:spPr>
          <a:xfrm>
            <a:off x="8517958" y="4687375"/>
            <a:ext cx="3254004" cy="2033752"/>
          </a:xfrm>
          <a:prstGeom prst="rect">
            <a:avLst/>
          </a:prstGeom>
        </p:spPr>
      </p:pic>
    </p:spTree>
    <p:extLst>
      <p:ext uri="{BB962C8B-B14F-4D97-AF65-F5344CB8AC3E}">
        <p14:creationId xmlns:p14="http://schemas.microsoft.com/office/powerpoint/2010/main" val="39040329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22081" y="271277"/>
            <a:ext cx="9278935" cy="523220"/>
          </a:xfrm>
          <a:prstGeom prst="rect">
            <a:avLst/>
          </a:prstGeom>
          <a:noFill/>
        </p:spPr>
        <p:txBody>
          <a:bodyPr wrap="square" rtlCol="0">
            <a:spAutoFit/>
          </a:bodyPr>
          <a:lstStyle/>
          <a:p>
            <a:r>
              <a:rPr lang="en-US" altLang="zh-CN"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Assignment</a:t>
            </a:r>
            <a:endParaRPr lang="zh-CN" altLang="en-US"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6" name="Content Placeholder 2"/>
          <p:cNvSpPr txBox="1"/>
          <p:nvPr/>
        </p:nvSpPr>
        <p:spPr>
          <a:xfrm>
            <a:off x="801189" y="889061"/>
            <a:ext cx="10568730" cy="551327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lgn="just">
              <a:lnSpc>
                <a:spcPct val="145000"/>
              </a:lnSpc>
              <a:buFont typeface="Wingdings" panose="05000000000000000000" pitchFamily="2" charset="2"/>
              <a:buChar char="p"/>
            </a:pPr>
            <a:r>
              <a:rPr lang="en-US" altLang="zh-CN"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The assignment requirements for this lesson are as follows:</a:t>
            </a:r>
          </a:p>
          <a:p>
            <a:pPr marL="457200" indent="-457200" algn="just">
              <a:lnSpc>
                <a:spcPct val="145000"/>
              </a:lnSpc>
              <a:buFont typeface="Wingdings" panose="05000000000000000000" pitchFamily="2" charset="2"/>
              <a:buChar char="p"/>
            </a:pPr>
            <a:r>
              <a:rPr lang="en-US" altLang="zh-CN"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1. Suppose you are a manager of a company. Imagine and describe a scenario, i.e., to accomplish a complex task (RBC) by managing 30 agents (people, equipment, robots, groups of people, etc.). In addition to the scenario required for the first lesson assignment, </a:t>
            </a:r>
            <a:r>
              <a:rPr lang="en-US" altLang="zh-CN" sz="20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add a constraint that each agent can perform one or more roles (tasks)</a:t>
            </a:r>
            <a:r>
              <a:rPr lang="en-US" altLang="zh-CN"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p>
          <a:p>
            <a:pPr marL="457200" indent="-457200" algn="just">
              <a:lnSpc>
                <a:spcPct val="145000"/>
              </a:lnSpc>
              <a:buFont typeface="Wingdings" panose="05000000000000000000" pitchFamily="2" charset="2"/>
              <a:buChar char="p"/>
            </a:pPr>
            <a:r>
              <a:rPr lang="en-US" altLang="zh-CN"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2. You need to divide the complex into smaller subtasks (Roles).</a:t>
            </a:r>
            <a:r>
              <a:rPr lang="zh-CN" altLang="en-US"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0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Be creative, and any simple method can be used.</a:t>
            </a:r>
          </a:p>
          <a:p>
            <a:pPr marL="457200" indent="-457200" algn="just">
              <a:lnSpc>
                <a:spcPct val="145000"/>
              </a:lnSpc>
              <a:buFont typeface="Wingdings" panose="05000000000000000000" pitchFamily="2" charset="2"/>
              <a:buChar char="p"/>
            </a:pPr>
            <a:r>
              <a:rPr lang="en-US" altLang="zh-CN"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3. You can choose from a list of candidates (Agents) to join the team to accomplish the task. </a:t>
            </a:r>
            <a:r>
              <a:rPr lang="en-US" altLang="zh-CN" sz="20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Be creative, and any simple method can be used.</a:t>
            </a:r>
          </a:p>
          <a:p>
            <a:pPr marL="457200" indent="-457200" algn="just">
              <a:lnSpc>
                <a:spcPct val="145000"/>
              </a:lnSpc>
              <a:buFont typeface="Wingdings" panose="05000000000000000000" pitchFamily="2" charset="2"/>
              <a:buChar char="p"/>
            </a:pPr>
            <a:r>
              <a:rPr lang="en-US" altLang="zh-CN"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4. You need to determine a list of requirements for each task (role), i.e., role specification including L and other required properties. </a:t>
            </a:r>
            <a:r>
              <a:rPr lang="en-US" altLang="zh-CN" sz="20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Be creative and reasonable. Any simple method can be used.</a:t>
            </a:r>
          </a:p>
        </p:txBody>
      </p:sp>
      <p:sp>
        <p:nvSpPr>
          <p:cNvPr id="7" name="Rectangle 2">
            <a:extLst>
              <a:ext uri="{FF2B5EF4-FFF2-40B4-BE49-F238E27FC236}">
                <a16:creationId xmlns:a16="http://schemas.microsoft.com/office/drawing/2014/main" id="{B0A2A501-A5DE-F2BD-CD80-4E90A964523C}"/>
              </a:ext>
            </a:extLst>
          </p:cNvPr>
          <p:cNvSpPr>
            <a:spLocks noChangeArrowheads="1"/>
          </p:cNvSpPr>
          <p:nvPr/>
        </p:nvSpPr>
        <p:spPr bwMode="auto">
          <a:xfrm>
            <a:off x="6944497" y="176713"/>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30257266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22081" y="271277"/>
            <a:ext cx="9278935" cy="523220"/>
          </a:xfrm>
          <a:prstGeom prst="rect">
            <a:avLst/>
          </a:prstGeom>
          <a:noFill/>
        </p:spPr>
        <p:txBody>
          <a:bodyPr wrap="square" rtlCol="0">
            <a:spAutoFit/>
          </a:bodyPr>
          <a:lstStyle/>
          <a:p>
            <a:r>
              <a:rPr lang="en-US" altLang="zh-CN"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Assignment</a:t>
            </a:r>
            <a:endParaRPr lang="zh-CN" altLang="en-US"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6" name="Content Placeholder 2"/>
          <p:cNvSpPr txBox="1"/>
          <p:nvPr/>
        </p:nvSpPr>
        <p:spPr>
          <a:xfrm>
            <a:off x="801188" y="889061"/>
            <a:ext cx="10580685" cy="596893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lgn="just">
              <a:lnSpc>
                <a:spcPct val="145000"/>
              </a:lnSpc>
              <a:buFont typeface="Wingdings" panose="05000000000000000000" pitchFamily="2" charset="2"/>
              <a:buChar char="p"/>
            </a:pPr>
            <a:r>
              <a:rPr lang="en-US"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5. Suppose that every agent should have a list of qualifications corresponding to the roles’ requirements. You create the evaluation of each agent for each subtask (role), i.e., the Q matrix. </a:t>
            </a:r>
            <a:r>
              <a:rPr lang="en-US" altLang="zh-CN" sz="18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Be creative, and any simple method can be used.</a:t>
            </a:r>
          </a:p>
          <a:p>
            <a:pPr marL="457200" indent="-457200" algn="just">
              <a:lnSpc>
                <a:spcPct val="145000"/>
              </a:lnSpc>
              <a:buFont typeface="Wingdings" panose="05000000000000000000" pitchFamily="2" charset="2"/>
              <a:buChar char="p"/>
            </a:pPr>
            <a:r>
              <a:rPr lang="en-US"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6. After you obtain the Q matrix, use the GMRA program (Group Multi-Role Assignment) to get the optimal assignment result, i.e., T.</a:t>
            </a:r>
          </a:p>
          <a:p>
            <a:pPr marL="457200" indent="-457200" algn="just">
              <a:lnSpc>
                <a:spcPct val="145000"/>
              </a:lnSpc>
              <a:buFont typeface="Wingdings" panose="05000000000000000000" pitchFamily="2" charset="2"/>
              <a:buChar char="p"/>
            </a:pPr>
            <a:r>
              <a:rPr lang="en-US"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7. Analyze whether the assignment is good or not from your own personal perspective. Argue why an optimized assignment result may not be the best choice.</a:t>
            </a:r>
          </a:p>
          <a:p>
            <a:pPr marL="457200" indent="-457200" algn="just">
              <a:lnSpc>
                <a:spcPct val="145000"/>
              </a:lnSpc>
              <a:buFont typeface="Wingdings" panose="05000000000000000000" pitchFamily="2" charset="2"/>
              <a:buChar char="p"/>
            </a:pPr>
            <a:r>
              <a:rPr lang="en-US"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8. Consider whether there are </a:t>
            </a:r>
            <a:r>
              <a:rPr lang="en-US" altLang="zh-CN" sz="18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scalable aspects </a:t>
            </a:r>
            <a:r>
              <a:rPr lang="en-US"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in this scenario (i.e., future works), as this is relevant to future lessons.</a:t>
            </a:r>
          </a:p>
          <a:p>
            <a:pPr marL="457200" indent="-457200" algn="just">
              <a:lnSpc>
                <a:spcPct val="145000"/>
              </a:lnSpc>
              <a:buFont typeface="Wingdings" panose="05000000000000000000" pitchFamily="2" charset="2"/>
              <a:buChar char="p"/>
            </a:pPr>
            <a:r>
              <a:rPr lang="en-US"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9. Encode and calculate assignment results using Python’s </a:t>
            </a:r>
            <a:r>
              <a:rPr lang="en-US" altLang="zh-CN" sz="1800" b="1" dirty="0" err="1">
                <a:solidFill>
                  <a:srgbClr val="2F5597"/>
                </a:solidFill>
                <a:latin typeface="Times New Roman" panose="02020603050405020304" pitchFamily="18" charset="0"/>
                <a:ea typeface="黑体" panose="02010609060101010101" pitchFamily="49" charset="-122"/>
                <a:cs typeface="Times New Roman" panose="02020603050405020304" pitchFamily="18" charset="0"/>
              </a:rPr>
              <a:t>PuLP</a:t>
            </a:r>
            <a:r>
              <a:rPr lang="en-US"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and present the mathematical model and corresponding assignment results in the format of an IEEE paper.</a:t>
            </a:r>
          </a:p>
          <a:p>
            <a:pPr marL="457200" indent="-457200" algn="just">
              <a:lnSpc>
                <a:spcPct val="145000"/>
              </a:lnSpc>
              <a:buFont typeface="Wingdings" panose="05000000000000000000" pitchFamily="2" charset="2"/>
              <a:buChar char="p"/>
            </a:pPr>
            <a:r>
              <a:rPr lang="en-US"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10. If possible, please choose </a:t>
            </a:r>
            <a:r>
              <a:rPr lang="en-US" altLang="zh-CN" sz="18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to expand the self-defined scenario from the first lesson</a:t>
            </a:r>
            <a:r>
              <a:rPr lang="en-US"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to make the background of the problem you are researching more generic.</a:t>
            </a:r>
          </a:p>
          <a:p>
            <a:pPr marL="457200" indent="-457200" algn="just">
              <a:lnSpc>
                <a:spcPct val="145000"/>
              </a:lnSpc>
              <a:buFont typeface="Wingdings" panose="05000000000000000000" pitchFamily="2" charset="2"/>
              <a:buChar char="p"/>
            </a:pPr>
            <a:endParaRPr lang="en-US"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7" name="Rectangle 2">
            <a:extLst>
              <a:ext uri="{FF2B5EF4-FFF2-40B4-BE49-F238E27FC236}">
                <a16:creationId xmlns:a16="http://schemas.microsoft.com/office/drawing/2014/main" id="{B0A2A501-A5DE-F2BD-CD80-4E90A964523C}"/>
              </a:ext>
            </a:extLst>
          </p:cNvPr>
          <p:cNvSpPr>
            <a:spLocks noChangeArrowheads="1"/>
          </p:cNvSpPr>
          <p:nvPr/>
        </p:nvSpPr>
        <p:spPr bwMode="auto">
          <a:xfrm>
            <a:off x="6944497" y="176713"/>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2938469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22082" y="271277"/>
            <a:ext cx="3158625" cy="523220"/>
          </a:xfrm>
          <a:prstGeom prst="rect">
            <a:avLst/>
          </a:prstGeom>
          <a:noFill/>
        </p:spPr>
        <p:txBody>
          <a:bodyPr wrap="square" rtlCol="0">
            <a:spAutoFit/>
          </a:bodyPr>
          <a:lstStyle/>
          <a:p>
            <a:r>
              <a:rPr lang="en-US" altLang="zh-CN"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Content</a:t>
            </a:r>
            <a:endParaRPr lang="zh-CN" altLang="en-US"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 name="内容占位符 1"/>
          <p:cNvSpPr txBox="1"/>
          <p:nvPr/>
        </p:nvSpPr>
        <p:spPr>
          <a:xfrm>
            <a:off x="3856315" y="2102521"/>
            <a:ext cx="4479370" cy="360173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457200" indent="-457200" algn="l">
              <a:lnSpc>
                <a:spcPct val="145000"/>
              </a:lnSpc>
              <a:buFont typeface="Wingdings" panose="05000000000000000000" pitchFamily="2" charset="2"/>
              <a:buChar char="p"/>
              <a:tabLst>
                <a:tab pos="4036695" algn="l"/>
              </a:tabLst>
            </a:pPr>
            <a:r>
              <a:rPr lang="en-US" altLang="zh-CN" sz="2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Preliminary</a:t>
            </a:r>
            <a:r>
              <a:rPr lang="zh-CN" altLang="en-US" sz="2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Knowledge</a:t>
            </a:r>
          </a:p>
          <a:p>
            <a:pPr marL="457200" indent="-457200" algn="l">
              <a:lnSpc>
                <a:spcPct val="145000"/>
              </a:lnSpc>
              <a:buFont typeface="Wingdings" panose="05000000000000000000" pitchFamily="2" charset="2"/>
              <a:buChar char="p"/>
              <a:tabLst>
                <a:tab pos="4036695" algn="l"/>
              </a:tabLst>
            </a:pPr>
            <a:r>
              <a:rPr lang="en-US" altLang="zh-CN" sz="2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Objectives</a:t>
            </a:r>
          </a:p>
          <a:p>
            <a:pPr marL="457200" indent="-457200" algn="l">
              <a:lnSpc>
                <a:spcPct val="145000"/>
              </a:lnSpc>
              <a:buFont typeface="Wingdings" panose="05000000000000000000" pitchFamily="2" charset="2"/>
              <a:buChar char="p"/>
              <a:tabLst>
                <a:tab pos="4036695" algn="l"/>
              </a:tabLst>
            </a:pPr>
            <a:r>
              <a:rPr lang="en-US" altLang="zh-CN" sz="2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Assignment</a:t>
            </a:r>
          </a:p>
          <a:p>
            <a:pPr marL="457200" indent="-457200" algn="l">
              <a:lnSpc>
                <a:spcPct val="145000"/>
              </a:lnSpc>
              <a:buFont typeface="Wingdings" panose="05000000000000000000" pitchFamily="2" charset="2"/>
              <a:buChar char="p"/>
              <a:tabLst>
                <a:tab pos="4036695" algn="l"/>
              </a:tabLst>
            </a:pPr>
            <a:r>
              <a:rPr lang="en-US" altLang="zh-CN" sz="28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Turn</a:t>
            </a:r>
            <a:r>
              <a:rPr lang="zh-CN" altLang="en-US" sz="28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8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in</a:t>
            </a:r>
            <a:r>
              <a:rPr lang="zh-CN" altLang="en-US" sz="28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8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Requirement</a:t>
            </a:r>
          </a:p>
        </p:txBody>
      </p:sp>
      <p:pic>
        <p:nvPicPr>
          <p:cNvPr id="5" name="图片 4">
            <a:extLst>
              <a:ext uri="{FF2B5EF4-FFF2-40B4-BE49-F238E27FC236}">
                <a16:creationId xmlns:a16="http://schemas.microsoft.com/office/drawing/2014/main" id="{8F7631F6-F857-4748-9BDF-146B16F0770D}"/>
              </a:ext>
            </a:extLst>
          </p:cNvPr>
          <p:cNvPicPr>
            <a:picLocks noChangeAspect="1"/>
          </p:cNvPicPr>
          <p:nvPr/>
        </p:nvPicPr>
        <p:blipFill>
          <a:blip r:embed="rId3"/>
          <a:stretch>
            <a:fillRect/>
          </a:stretch>
        </p:blipFill>
        <p:spPr>
          <a:xfrm>
            <a:off x="8517958" y="4687375"/>
            <a:ext cx="3254004" cy="2033752"/>
          </a:xfrm>
          <a:prstGeom prst="rect">
            <a:avLst/>
          </a:prstGeom>
        </p:spPr>
      </p:pic>
    </p:spTree>
    <p:extLst>
      <p:ext uri="{BB962C8B-B14F-4D97-AF65-F5344CB8AC3E}">
        <p14:creationId xmlns:p14="http://schemas.microsoft.com/office/powerpoint/2010/main" val="17180316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22081" y="271277"/>
            <a:ext cx="9278935" cy="523220"/>
          </a:xfrm>
          <a:prstGeom prst="rect">
            <a:avLst/>
          </a:prstGeom>
          <a:noFill/>
        </p:spPr>
        <p:txBody>
          <a:bodyPr wrap="square" rtlCol="0">
            <a:spAutoFit/>
          </a:bodyPr>
          <a:lstStyle/>
          <a:p>
            <a:r>
              <a:rPr lang="en-US" altLang="zh-CN"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Turn</a:t>
            </a:r>
            <a:r>
              <a:rPr lang="zh-CN" altLang="en-US"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in</a:t>
            </a:r>
            <a:r>
              <a:rPr lang="zh-CN" altLang="en-US"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Requirement</a:t>
            </a:r>
            <a:endParaRPr lang="zh-CN" altLang="en-US"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7" name="Rectangle 2">
            <a:extLst>
              <a:ext uri="{FF2B5EF4-FFF2-40B4-BE49-F238E27FC236}">
                <a16:creationId xmlns:a16="http://schemas.microsoft.com/office/drawing/2014/main" id="{B0A2A501-A5DE-F2BD-CD80-4E90A964523C}"/>
              </a:ext>
            </a:extLst>
          </p:cNvPr>
          <p:cNvSpPr>
            <a:spLocks noChangeArrowheads="1"/>
          </p:cNvSpPr>
          <p:nvPr/>
        </p:nvSpPr>
        <p:spPr bwMode="auto">
          <a:xfrm>
            <a:off x="6944497" y="176713"/>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Content Placeholder 2">
            <a:extLst>
              <a:ext uri="{FF2B5EF4-FFF2-40B4-BE49-F238E27FC236}">
                <a16:creationId xmlns:a16="http://schemas.microsoft.com/office/drawing/2014/main" id="{5CB599F4-425E-9A61-998A-36202AF5A098}"/>
              </a:ext>
            </a:extLst>
          </p:cNvPr>
          <p:cNvSpPr txBox="1"/>
          <p:nvPr/>
        </p:nvSpPr>
        <p:spPr>
          <a:xfrm>
            <a:off x="811635" y="1136073"/>
            <a:ext cx="10568730" cy="530448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lgn="just">
              <a:lnSpc>
                <a:spcPct val="145000"/>
              </a:lnSpc>
              <a:buFont typeface="Wingdings" panose="05000000000000000000" pitchFamily="2" charset="2"/>
              <a:buChar char="p"/>
            </a:pPr>
            <a:r>
              <a:rPr lang="en-US" altLang="zh-CN" sz="22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1. A project report including </a:t>
            </a:r>
            <a:r>
              <a:rPr lang="en-US" altLang="zh-CN" sz="22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the descriptions of your process details</a:t>
            </a:r>
            <a:r>
              <a:rPr lang="en-US" altLang="zh-CN" sz="22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a:t>
            </a:r>
          </a:p>
          <a:p>
            <a:pPr marL="457200" indent="-457200" algn="just">
              <a:lnSpc>
                <a:spcPct val="145000"/>
              </a:lnSpc>
              <a:buFont typeface="Wingdings" panose="05000000000000000000" pitchFamily="2" charset="2"/>
              <a:buChar char="p"/>
            </a:pPr>
            <a:r>
              <a:rPr lang="en-US" altLang="zh-CN" sz="22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2. The report should be in the IEEE conference paper format</a:t>
            </a:r>
            <a:r>
              <a:rPr lang="en-US" altLang="zh-CN" sz="22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 page limit = 4 pages. </a:t>
            </a:r>
            <a:r>
              <a:rPr lang="en-US" altLang="zh-CN" sz="22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Refer to: https://</a:t>
            </a:r>
            <a:r>
              <a:rPr lang="en-US" altLang="zh-CN" sz="2200" b="1" dirty="0" err="1">
                <a:solidFill>
                  <a:srgbClr val="2F5597"/>
                </a:solidFill>
                <a:latin typeface="Times New Roman" panose="02020603050405020304" pitchFamily="18" charset="0"/>
                <a:ea typeface="黑体" panose="02010609060101010101" pitchFamily="49" charset="-122"/>
                <a:cs typeface="Times New Roman" panose="02020603050405020304" pitchFamily="18" charset="0"/>
              </a:rPr>
              <a:t>www.ieee.org</a:t>
            </a:r>
            <a:r>
              <a:rPr lang="en-US" altLang="zh-CN" sz="22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/conferences/publishing/</a:t>
            </a:r>
            <a:r>
              <a:rPr lang="en-US" altLang="zh-CN" sz="2200" b="1" dirty="0" err="1">
                <a:solidFill>
                  <a:srgbClr val="2F5597"/>
                </a:solidFill>
                <a:latin typeface="Times New Roman" panose="02020603050405020304" pitchFamily="18" charset="0"/>
                <a:ea typeface="黑体" panose="02010609060101010101" pitchFamily="49" charset="-122"/>
                <a:cs typeface="Times New Roman" panose="02020603050405020304" pitchFamily="18" charset="0"/>
              </a:rPr>
              <a:t>templates.html</a:t>
            </a:r>
            <a:r>
              <a:rPr lang="en-US" altLang="zh-CN" sz="22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Choose Microsoft Word and US letter.</a:t>
            </a:r>
          </a:p>
          <a:p>
            <a:pPr marL="457200" indent="-457200" algn="just">
              <a:lnSpc>
                <a:spcPct val="145000"/>
              </a:lnSpc>
              <a:buFont typeface="Wingdings" panose="05000000000000000000" pitchFamily="2" charset="2"/>
              <a:buChar char="p"/>
            </a:pPr>
            <a:r>
              <a:rPr lang="en-US" altLang="zh-CN" sz="22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3.</a:t>
            </a:r>
            <a:r>
              <a:rPr lang="zh-CN" altLang="en-US" sz="22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2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22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22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Vital)</a:t>
            </a:r>
            <a:r>
              <a:rPr lang="zh-CN" altLang="en-US" sz="22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 </a:t>
            </a:r>
            <a:r>
              <a:rPr lang="en" altLang="zh-CN" sz="22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The submitted paper </a:t>
            </a:r>
            <a:r>
              <a:rPr lang="en" altLang="zh-CN" sz="22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should provide the source code</a:t>
            </a:r>
            <a:r>
              <a:rPr lang="en" altLang="zh-CN" sz="22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and </a:t>
            </a:r>
            <a:r>
              <a:rPr lang="en" altLang="zh-CN" sz="22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simulation data</a:t>
            </a:r>
            <a:r>
              <a:rPr lang="en" altLang="zh-CN" sz="22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The paper should also </a:t>
            </a:r>
            <a:r>
              <a:rPr lang="en" altLang="zh-CN" sz="22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depict plausible scenarios</a:t>
            </a:r>
            <a:r>
              <a:rPr lang="en" altLang="zh-CN" sz="22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and </a:t>
            </a:r>
            <a:r>
              <a:rPr lang="en" altLang="zh-CN" sz="22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provide a rational explanation for the data.</a:t>
            </a:r>
            <a:endParaRPr lang="en-US" altLang="zh-CN" sz="22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endParaRPr>
          </a:p>
          <a:p>
            <a:pPr marL="0" indent="0" algn="just">
              <a:lnSpc>
                <a:spcPct val="145000"/>
              </a:lnSpc>
              <a:buNone/>
            </a:pPr>
            <a:r>
              <a:rPr lang="en-US" altLang="zh-CN" sz="22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Download</a:t>
            </a:r>
            <a:r>
              <a:rPr lang="zh-CN" altLang="en-US" sz="22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2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the</a:t>
            </a:r>
            <a:r>
              <a:rPr lang="zh-CN" altLang="en-US" sz="22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2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Relevant</a:t>
            </a:r>
            <a:r>
              <a:rPr lang="zh-CN" altLang="en-US" sz="22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 altLang="zh-CN" sz="22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Materials</a:t>
            </a:r>
            <a:r>
              <a:rPr lang="en-US" altLang="zh-CN" sz="22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a:t>
            </a:r>
          </a:p>
          <a:p>
            <a:pPr marL="0" indent="0">
              <a:lnSpc>
                <a:spcPct val="145000"/>
              </a:lnSpc>
              <a:buNone/>
            </a:pPr>
            <a:r>
              <a:rPr lang="en"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https://</a:t>
            </a:r>
            <a:r>
              <a:rPr lang="en" altLang="zh-CN" sz="1800" b="1" dirty="0" err="1">
                <a:solidFill>
                  <a:srgbClr val="2F5597"/>
                </a:solidFill>
                <a:latin typeface="Times New Roman" panose="02020603050405020304" pitchFamily="18" charset="0"/>
                <a:ea typeface="黑体" panose="02010609060101010101" pitchFamily="49" charset="-122"/>
                <a:cs typeface="Times New Roman" panose="02020603050405020304" pitchFamily="18" charset="0"/>
              </a:rPr>
              <a:t>github.com</a:t>
            </a:r>
            <a:r>
              <a:rPr lang="en"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/jiangqian1997/E-CARGO</a:t>
            </a:r>
            <a:r>
              <a:rPr lang="en-US"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a:t>
            </a:r>
            <a:r>
              <a:rPr lang="en"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Codes/tree/main/</a:t>
            </a:r>
            <a:r>
              <a:rPr lang="en" altLang="zh-CN" sz="1800" b="1" dirty="0" err="1">
                <a:solidFill>
                  <a:srgbClr val="2F5597"/>
                </a:solidFill>
                <a:latin typeface="Times New Roman" panose="02020603050405020304" pitchFamily="18" charset="0"/>
                <a:ea typeface="黑体" panose="02010609060101010101" pitchFamily="49" charset="-122"/>
                <a:cs typeface="Times New Roman" panose="02020603050405020304" pitchFamily="18" charset="0"/>
              </a:rPr>
              <a:t>Summber_School_Laboratory</a:t>
            </a:r>
            <a:r>
              <a:rPr lang="en"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/Lab_</a:t>
            </a:r>
            <a:r>
              <a:rPr lang="en-US" altLang="zh-CN" sz="1800" b="1">
                <a:solidFill>
                  <a:srgbClr val="2F5597"/>
                </a:solidFill>
                <a:latin typeface="Times New Roman" panose="02020603050405020304" pitchFamily="18" charset="0"/>
                <a:ea typeface="黑体" panose="02010609060101010101" pitchFamily="49" charset="-122"/>
                <a:cs typeface="Times New Roman" panose="02020603050405020304" pitchFamily="18" charset="0"/>
              </a:rPr>
              <a:t>2</a:t>
            </a:r>
            <a:endParaRPr lang="en-US"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11391162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22082" y="271277"/>
            <a:ext cx="3158625" cy="523220"/>
          </a:xfrm>
          <a:prstGeom prst="rect">
            <a:avLst/>
          </a:prstGeom>
          <a:noFill/>
        </p:spPr>
        <p:txBody>
          <a:bodyPr wrap="square" rtlCol="0">
            <a:spAutoFit/>
          </a:bodyPr>
          <a:lstStyle/>
          <a:p>
            <a:r>
              <a:rPr lang="en-US" altLang="zh-CN"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Content</a:t>
            </a:r>
            <a:endParaRPr lang="zh-CN" altLang="en-US"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 name="内容占位符 1"/>
          <p:cNvSpPr txBox="1"/>
          <p:nvPr/>
        </p:nvSpPr>
        <p:spPr>
          <a:xfrm>
            <a:off x="3856315" y="2102521"/>
            <a:ext cx="4479370" cy="360173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457200" indent="-457200" algn="l">
              <a:lnSpc>
                <a:spcPct val="145000"/>
              </a:lnSpc>
              <a:buFont typeface="Wingdings" panose="05000000000000000000" pitchFamily="2" charset="2"/>
              <a:buChar char="p"/>
              <a:tabLst>
                <a:tab pos="4036695" algn="l"/>
              </a:tabLst>
            </a:pPr>
            <a:r>
              <a:rPr lang="en-US" altLang="zh-CN" sz="28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Preliminary</a:t>
            </a:r>
            <a:r>
              <a:rPr lang="zh-CN" altLang="en-US" sz="28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8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Knowledge</a:t>
            </a:r>
          </a:p>
          <a:p>
            <a:pPr marL="457200" indent="-457200" algn="l">
              <a:lnSpc>
                <a:spcPct val="145000"/>
              </a:lnSpc>
              <a:buFont typeface="Wingdings" panose="05000000000000000000" pitchFamily="2" charset="2"/>
              <a:buChar char="p"/>
              <a:tabLst>
                <a:tab pos="4036695" algn="l"/>
              </a:tabLst>
            </a:pPr>
            <a:r>
              <a:rPr lang="en-US" altLang="zh-CN" sz="2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Objectives</a:t>
            </a:r>
          </a:p>
          <a:p>
            <a:pPr marL="457200" indent="-457200" algn="l">
              <a:lnSpc>
                <a:spcPct val="145000"/>
              </a:lnSpc>
              <a:buFont typeface="Wingdings" panose="05000000000000000000" pitchFamily="2" charset="2"/>
              <a:buChar char="p"/>
              <a:tabLst>
                <a:tab pos="4036695" algn="l"/>
              </a:tabLst>
            </a:pPr>
            <a:r>
              <a:rPr lang="en-US" altLang="zh-CN" sz="2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Assignment</a:t>
            </a:r>
          </a:p>
          <a:p>
            <a:pPr marL="457200" indent="-457200" algn="l">
              <a:lnSpc>
                <a:spcPct val="145000"/>
              </a:lnSpc>
              <a:buFont typeface="Wingdings" panose="05000000000000000000" pitchFamily="2" charset="2"/>
              <a:buChar char="p"/>
              <a:tabLst>
                <a:tab pos="4036695" algn="l"/>
              </a:tabLst>
            </a:pPr>
            <a:r>
              <a:rPr lang="en-US" altLang="zh-CN" sz="2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Turn</a:t>
            </a:r>
            <a:r>
              <a:rPr lang="zh-CN" altLang="en-US" sz="2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in</a:t>
            </a:r>
            <a:r>
              <a:rPr lang="zh-CN" altLang="en-US" sz="2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Requirement</a:t>
            </a:r>
          </a:p>
        </p:txBody>
      </p:sp>
      <p:pic>
        <p:nvPicPr>
          <p:cNvPr id="5" name="图片 4">
            <a:extLst>
              <a:ext uri="{FF2B5EF4-FFF2-40B4-BE49-F238E27FC236}">
                <a16:creationId xmlns:a16="http://schemas.microsoft.com/office/drawing/2014/main" id="{8F7631F6-F857-4748-9BDF-146B16F0770D}"/>
              </a:ext>
            </a:extLst>
          </p:cNvPr>
          <p:cNvPicPr>
            <a:picLocks noChangeAspect="1"/>
          </p:cNvPicPr>
          <p:nvPr/>
        </p:nvPicPr>
        <p:blipFill>
          <a:blip r:embed="rId3"/>
          <a:stretch>
            <a:fillRect/>
          </a:stretch>
        </p:blipFill>
        <p:spPr>
          <a:xfrm>
            <a:off x="8517958" y="4687375"/>
            <a:ext cx="3254004" cy="2033752"/>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22081" y="271277"/>
            <a:ext cx="7556605" cy="523220"/>
          </a:xfrm>
          <a:prstGeom prst="rect">
            <a:avLst/>
          </a:prstGeom>
          <a:noFill/>
        </p:spPr>
        <p:txBody>
          <a:bodyPr wrap="square" rtlCol="0">
            <a:spAutoFit/>
          </a:bodyPr>
          <a:lstStyle/>
          <a:p>
            <a:r>
              <a:rPr lang="en-US" altLang="zh-CN"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Preliminary Knowledge-Preview</a:t>
            </a:r>
          </a:p>
        </p:txBody>
      </p:sp>
      <p:sp>
        <p:nvSpPr>
          <p:cNvPr id="9" name="矩形 8"/>
          <p:cNvSpPr/>
          <p:nvPr/>
        </p:nvSpPr>
        <p:spPr>
          <a:xfrm>
            <a:off x="805103" y="5810197"/>
            <a:ext cx="10581793" cy="781528"/>
          </a:xfrm>
          <a:prstGeom prst="rect">
            <a:avLst/>
          </a:prstGeom>
          <a:solidFill>
            <a:schemeClr val="accent1">
              <a:lumMod val="75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buSzPct val="100000"/>
            </a:pPr>
            <a:r>
              <a:rPr lang="en-US" altLang="zh-CN" sz="2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The</a:t>
            </a:r>
            <a:r>
              <a:rPr lang="zh-CN" altLang="en-US" sz="2600" b="1" dirty="0">
                <a:solidFill>
                  <a:srgbClr val="FFC000"/>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 </a:t>
            </a:r>
            <a:r>
              <a:rPr lang="en-US" altLang="zh-CN" sz="2600" b="1" dirty="0">
                <a:solidFill>
                  <a:srgbClr val="FFC000"/>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GMRA</a:t>
            </a:r>
            <a:r>
              <a:rPr lang="zh-CN" altLang="en-US" sz="2600" b="1" dirty="0">
                <a:solidFill>
                  <a:srgbClr val="FFC000"/>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 </a:t>
            </a:r>
            <a:r>
              <a:rPr lang="en-US" altLang="zh-CN" sz="2600" b="1" dirty="0">
                <a:solidFill>
                  <a:srgbClr val="FFC000"/>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model</a:t>
            </a:r>
            <a:r>
              <a:rPr lang="zh-CN" altLang="en-US" sz="2600" b="1" dirty="0">
                <a:solidFill>
                  <a:srgbClr val="FFC000"/>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 </a:t>
            </a:r>
            <a:r>
              <a:rPr lang="en-US" altLang="zh-CN" sz="2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is</a:t>
            </a:r>
            <a:r>
              <a:rPr lang="zh-CN" altLang="en-US" sz="2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 </a:t>
            </a:r>
            <a:r>
              <a:rPr lang="en-US" altLang="zh-CN" sz="2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derived</a:t>
            </a:r>
            <a:r>
              <a:rPr lang="zh-CN" altLang="en-US" sz="2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 </a:t>
            </a:r>
            <a:r>
              <a:rPr lang="en-US" altLang="zh-CN" sz="2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from</a:t>
            </a:r>
            <a:r>
              <a:rPr lang="zh-CN" altLang="en-US" sz="2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 </a:t>
            </a:r>
            <a:r>
              <a:rPr lang="en-US" altLang="zh-CN" sz="2600" b="1" dirty="0">
                <a:solidFill>
                  <a:srgbClr val="FFC000"/>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the</a:t>
            </a:r>
            <a:r>
              <a:rPr lang="zh-CN" altLang="en-US" sz="2600" b="1" dirty="0">
                <a:solidFill>
                  <a:srgbClr val="FFC000"/>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 </a:t>
            </a:r>
            <a:r>
              <a:rPr lang="en-US" altLang="zh-CN" sz="2600" b="1" dirty="0">
                <a:solidFill>
                  <a:srgbClr val="FFC000"/>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GRA</a:t>
            </a:r>
            <a:r>
              <a:rPr lang="zh-CN" altLang="en-US" sz="2600" b="1" dirty="0">
                <a:solidFill>
                  <a:srgbClr val="FFC000"/>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 </a:t>
            </a:r>
            <a:r>
              <a:rPr lang="en-US" altLang="zh-CN" sz="2600" b="1" dirty="0">
                <a:solidFill>
                  <a:srgbClr val="FFC000"/>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model</a:t>
            </a:r>
            <a:r>
              <a:rPr lang="en-US" altLang="zh-CN" sz="2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a:t>
            </a:r>
            <a:endParaRPr lang="en-US" altLang="zh-CN" sz="2600" b="1" dirty="0">
              <a:solidFill>
                <a:schemeClr val="accent4"/>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endParaRPr>
          </a:p>
        </p:txBody>
      </p:sp>
      <p:sp>
        <p:nvSpPr>
          <p:cNvPr id="15" name="文本框 14">
            <a:extLst>
              <a:ext uri="{FF2B5EF4-FFF2-40B4-BE49-F238E27FC236}">
                <a16:creationId xmlns:a16="http://schemas.microsoft.com/office/drawing/2014/main" id="{0307BB78-70B3-9C46-9161-00193EB74799}"/>
              </a:ext>
            </a:extLst>
          </p:cNvPr>
          <p:cNvSpPr txBox="1"/>
          <p:nvPr/>
        </p:nvSpPr>
        <p:spPr>
          <a:xfrm>
            <a:off x="822081" y="1594187"/>
            <a:ext cx="4753966" cy="3416320"/>
          </a:xfrm>
          <a:prstGeom prst="rect">
            <a:avLst/>
          </a:prstGeom>
          <a:noFill/>
        </p:spPr>
        <p:txBody>
          <a:bodyPr wrap="square" rtlCol="0">
            <a:spAutoFit/>
          </a:bodyPr>
          <a:lstStyle/>
          <a:p>
            <a:pPr algn="just"/>
            <a:r>
              <a:rPr lang="en" altLang="zh-CN" sz="27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Group Multi-Role Assignment (GMRA) is a typical </a:t>
            </a:r>
            <a:r>
              <a:rPr lang="en" altLang="zh-CN" sz="2700" b="1" dirty="0" err="1">
                <a:solidFill>
                  <a:srgbClr val="2F5597"/>
                </a:solidFill>
                <a:latin typeface="Times New Roman" panose="02020603050405020304" pitchFamily="18" charset="0"/>
                <a:ea typeface="黑体" panose="02010609060101010101" pitchFamily="49" charset="-122"/>
                <a:cs typeface="Times New Roman" panose="02020603050405020304" pitchFamily="18" charset="0"/>
              </a:rPr>
              <a:t>submodel</a:t>
            </a:r>
            <a:r>
              <a:rPr lang="en" altLang="zh-CN" sz="27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of the RBC methodology, and </a:t>
            </a:r>
            <a:r>
              <a:rPr lang="en" altLang="zh-CN" sz="27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it is derived from the Group Role Assignment</a:t>
            </a:r>
            <a:r>
              <a:rPr lang="zh-CN" altLang="en-US" sz="27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 </a:t>
            </a:r>
            <a:r>
              <a:rPr lang="en" altLang="zh-CN" sz="27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(GRA) </a:t>
            </a:r>
            <a:r>
              <a:rPr lang="en" altLang="zh-CN" sz="2700" b="1" dirty="0" err="1">
                <a:solidFill>
                  <a:srgbClr val="C00000"/>
                </a:solidFill>
                <a:latin typeface="Times New Roman" panose="02020603050405020304" pitchFamily="18" charset="0"/>
                <a:ea typeface="黑体" panose="02010609060101010101" pitchFamily="49" charset="-122"/>
                <a:cs typeface="Times New Roman" panose="02020603050405020304" pitchFamily="18" charset="0"/>
              </a:rPr>
              <a:t>submodel</a:t>
            </a:r>
            <a:r>
              <a:rPr lang="en" altLang="zh-CN" sz="27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a:t>
            </a:r>
            <a:r>
              <a:rPr lang="en" altLang="zh-CN" sz="27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Compared to the GRA model, the GMRA model </a:t>
            </a:r>
            <a:r>
              <a:rPr lang="en" altLang="zh-CN" sz="27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has broader applicability</a:t>
            </a:r>
            <a:r>
              <a:rPr lang="en" altLang="zh-CN" sz="27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endParaRPr lang="zh-CN" altLang="en-US" sz="27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endParaRPr>
          </a:p>
        </p:txBody>
      </p:sp>
      <p:grpSp>
        <p:nvGrpSpPr>
          <p:cNvPr id="6" name="组合 5">
            <a:extLst>
              <a:ext uri="{FF2B5EF4-FFF2-40B4-BE49-F238E27FC236}">
                <a16:creationId xmlns:a16="http://schemas.microsoft.com/office/drawing/2014/main" id="{706EA51B-D39A-53CA-A51C-7D33082136C9}"/>
              </a:ext>
            </a:extLst>
          </p:cNvPr>
          <p:cNvGrpSpPr/>
          <p:nvPr/>
        </p:nvGrpSpPr>
        <p:grpSpPr>
          <a:xfrm>
            <a:off x="6112977" y="1223469"/>
            <a:ext cx="4838700" cy="3709229"/>
            <a:chOff x="6112977" y="1223469"/>
            <a:chExt cx="4838700" cy="3709229"/>
          </a:xfrm>
        </p:grpSpPr>
        <p:sp>
          <p:nvSpPr>
            <p:cNvPr id="3" name="文本框 2">
              <a:extLst>
                <a:ext uri="{FF2B5EF4-FFF2-40B4-BE49-F238E27FC236}">
                  <a16:creationId xmlns:a16="http://schemas.microsoft.com/office/drawing/2014/main" id="{CB289F8A-2E70-6103-96D6-541DEFDBE9C8}"/>
                </a:ext>
              </a:extLst>
            </p:cNvPr>
            <p:cNvSpPr txBox="1"/>
            <p:nvPr/>
          </p:nvSpPr>
          <p:spPr>
            <a:xfrm>
              <a:off x="6769638" y="4563366"/>
              <a:ext cx="3525378" cy="369332"/>
            </a:xfrm>
            <a:prstGeom prst="rect">
              <a:avLst/>
            </a:prstGeom>
            <a:noFill/>
          </p:spPr>
          <p:txBody>
            <a:bodyPr wrap="square" rtlCol="0">
              <a:spAutoFit/>
            </a:bodyPr>
            <a:lstStyle/>
            <a:p>
              <a:r>
                <a:rPr lang="en-US" altLang="zh-CN"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Development</a:t>
              </a:r>
              <a:r>
                <a:rPr lang="zh-CN" altLang="en-US"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of</a:t>
              </a:r>
              <a:r>
                <a:rPr lang="zh-CN" altLang="en-US"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the</a:t>
              </a:r>
              <a:r>
                <a:rPr lang="zh-CN" altLang="en-US"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GMRA</a:t>
              </a:r>
              <a:r>
                <a:rPr lang="zh-CN" altLang="en-US"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model</a:t>
              </a:r>
              <a:endParaRPr lang="zh-CN" altLang="en-US"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5" name="图片 4">
              <a:extLst>
                <a:ext uri="{FF2B5EF4-FFF2-40B4-BE49-F238E27FC236}">
                  <a16:creationId xmlns:a16="http://schemas.microsoft.com/office/drawing/2014/main" id="{40059249-FCC2-0CAE-7E2A-186B0888FE98}"/>
                </a:ext>
              </a:extLst>
            </p:cNvPr>
            <p:cNvPicPr>
              <a:picLocks noChangeAspect="1"/>
            </p:cNvPicPr>
            <p:nvPr/>
          </p:nvPicPr>
          <p:blipFill>
            <a:blip r:embed="rId3"/>
            <a:stretch>
              <a:fillRect/>
            </a:stretch>
          </p:blipFill>
          <p:spPr>
            <a:xfrm>
              <a:off x="6112977" y="1223469"/>
              <a:ext cx="4838700" cy="3111500"/>
            </a:xfrm>
            <a:prstGeom prst="rect">
              <a:avLst/>
            </a:prstGeom>
          </p:spPr>
        </p:pic>
      </p:grpSp>
    </p:spTree>
    <p:extLst>
      <p:ext uri="{BB962C8B-B14F-4D97-AF65-F5344CB8AC3E}">
        <p14:creationId xmlns:p14="http://schemas.microsoft.com/office/powerpoint/2010/main" val="11757353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22081" y="271277"/>
            <a:ext cx="9278935" cy="523220"/>
          </a:xfrm>
          <a:prstGeom prst="rect">
            <a:avLst/>
          </a:prstGeom>
          <a:noFill/>
        </p:spPr>
        <p:txBody>
          <a:bodyPr wrap="square" rtlCol="0">
            <a:spAutoFit/>
          </a:bodyPr>
          <a:lstStyle/>
          <a:p>
            <a:r>
              <a:rPr lang="en-US" altLang="zh-CN"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Preliminary Knowledge-A</a:t>
            </a:r>
            <a:r>
              <a:rPr lang="zh-CN" altLang="en-US"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Real-world</a:t>
            </a:r>
            <a:r>
              <a:rPr lang="zh-CN" altLang="en-US"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Scenario</a:t>
            </a:r>
          </a:p>
        </p:txBody>
      </p:sp>
      <p:sp>
        <p:nvSpPr>
          <p:cNvPr id="6" name="Content Placeholder 2"/>
          <p:cNvSpPr txBox="1"/>
          <p:nvPr/>
        </p:nvSpPr>
        <p:spPr>
          <a:xfrm>
            <a:off x="742757" y="1456170"/>
            <a:ext cx="6045156" cy="484919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lgn="just">
              <a:lnSpc>
                <a:spcPct val="145000"/>
              </a:lnSpc>
              <a:buFont typeface="Wingdings" panose="05000000000000000000" pitchFamily="2" charset="2"/>
              <a:buChar char="p"/>
            </a:pPr>
            <a:r>
              <a:rPr lang="en-US" altLang="zh-CN"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Decision-makers</a:t>
            </a:r>
            <a:r>
              <a:rPr lang="zh-CN" altLang="en-US"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of</a:t>
            </a:r>
            <a:r>
              <a:rPr lang="zh-CN" altLang="en-US"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company</a:t>
            </a:r>
            <a:r>
              <a:rPr lang="zh-CN" altLang="en-US"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X</a:t>
            </a:r>
            <a:r>
              <a:rPr lang="zh-CN" altLang="en-US"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decides</a:t>
            </a:r>
            <a:r>
              <a:rPr lang="zh-CN" altLang="en-US"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to</a:t>
            </a:r>
            <a:r>
              <a:rPr lang="zh-CN" altLang="en-US"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0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organize</a:t>
            </a:r>
            <a:r>
              <a:rPr lang="zh-CN" altLang="en-US" sz="20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0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a</a:t>
            </a:r>
            <a:r>
              <a:rPr lang="zh-CN" altLang="en-US" sz="20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0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team</a:t>
            </a:r>
            <a:r>
              <a:rPr lang="zh-CN" altLang="en-US" sz="20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0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from</a:t>
            </a:r>
            <a:r>
              <a:rPr lang="zh-CN" altLang="en-US" sz="20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0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employees</a:t>
            </a:r>
            <a:r>
              <a:rPr lang="zh-CN" altLang="en-US"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with</a:t>
            </a:r>
            <a:r>
              <a:rPr lang="zh-CN" altLang="en-US"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the</a:t>
            </a:r>
            <a:r>
              <a:rPr lang="zh-CN" altLang="en-US"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budget</a:t>
            </a:r>
            <a:r>
              <a:rPr lang="zh-CN" altLang="en-US"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of</a:t>
            </a:r>
            <a:r>
              <a:rPr lang="zh-CN" altLang="en-US"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half</a:t>
            </a:r>
            <a:r>
              <a:rPr lang="zh-CN" altLang="en-US"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million</a:t>
            </a:r>
            <a:r>
              <a:rPr lang="zh-CN" altLang="en-US"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dollars.</a:t>
            </a:r>
          </a:p>
          <a:p>
            <a:pPr marL="457200" indent="-457200" algn="just">
              <a:lnSpc>
                <a:spcPct val="145000"/>
              </a:lnSpc>
              <a:buFont typeface="Wingdings" panose="05000000000000000000" pitchFamily="2" charset="2"/>
              <a:buChar char="p"/>
            </a:pPr>
            <a:r>
              <a:rPr lang="en-US" altLang="zh-CN"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Decision-makers</a:t>
            </a:r>
            <a:r>
              <a:rPr lang="zh-CN" altLang="en-US"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must </a:t>
            </a:r>
            <a:r>
              <a:rPr lang="en-US" altLang="zh-CN" sz="20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assign some people </a:t>
            </a:r>
            <a:r>
              <a:rPr lang="en-US" altLang="zh-CN"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to </a:t>
            </a:r>
            <a:r>
              <a:rPr lang="en-US" altLang="zh-CN" sz="20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more than one position </a:t>
            </a:r>
            <a:r>
              <a:rPr lang="en-US" altLang="zh-CN"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because the total number of staff members is less than that of the required positions.</a:t>
            </a:r>
          </a:p>
          <a:p>
            <a:pPr marL="457200" indent="-457200" algn="just">
              <a:lnSpc>
                <a:spcPct val="145000"/>
              </a:lnSpc>
              <a:buFont typeface="Wingdings" panose="05000000000000000000" pitchFamily="2" charset="2"/>
              <a:buChar char="p"/>
            </a:pPr>
            <a:r>
              <a:rPr lang="en-US" altLang="zh-CN" sz="20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Goal</a:t>
            </a:r>
            <a:r>
              <a:rPr lang="en-US" altLang="zh-CN"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Help</a:t>
            </a:r>
            <a:r>
              <a:rPr lang="zh-CN" altLang="en-US"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decision-makers</a:t>
            </a:r>
            <a:r>
              <a:rPr lang="zh-CN" altLang="en-US"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build</a:t>
            </a:r>
            <a:r>
              <a:rPr lang="zh-CN" altLang="en-US"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the</a:t>
            </a:r>
            <a:r>
              <a:rPr lang="zh-CN" altLang="en-US"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most</a:t>
            </a:r>
            <a:r>
              <a:rPr lang="zh-CN" altLang="en-US"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suitable</a:t>
            </a:r>
            <a:r>
              <a:rPr lang="zh-CN" altLang="en-US"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team</a:t>
            </a:r>
            <a:r>
              <a:rPr lang="zh-CN" altLang="en-US"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based</a:t>
            </a:r>
            <a:r>
              <a:rPr lang="zh-CN" altLang="en-US"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on</a:t>
            </a:r>
            <a:r>
              <a:rPr lang="zh-CN" altLang="en-US"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current</a:t>
            </a:r>
            <a:r>
              <a:rPr lang="zh-CN" altLang="en-US"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number</a:t>
            </a:r>
            <a:r>
              <a:rPr lang="zh-CN" altLang="en-US"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of</a:t>
            </a:r>
            <a:r>
              <a:rPr lang="zh-CN" altLang="en-US"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candidates</a:t>
            </a:r>
            <a:r>
              <a:rPr lang="en" altLang="zh-CN"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a:t>
            </a:r>
            <a:endParaRPr lang="zh-CN" altLang="en-US"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endParaRPr>
          </a:p>
        </p:txBody>
      </p:sp>
      <p:grpSp>
        <p:nvGrpSpPr>
          <p:cNvPr id="8" name="组合 7">
            <a:extLst>
              <a:ext uri="{FF2B5EF4-FFF2-40B4-BE49-F238E27FC236}">
                <a16:creationId xmlns:a16="http://schemas.microsoft.com/office/drawing/2014/main" id="{C831F8D6-D4A2-043D-797E-C358AD01DA6E}"/>
              </a:ext>
            </a:extLst>
          </p:cNvPr>
          <p:cNvGrpSpPr/>
          <p:nvPr/>
        </p:nvGrpSpPr>
        <p:grpSpPr>
          <a:xfrm>
            <a:off x="6985088" y="928090"/>
            <a:ext cx="4464155" cy="5723868"/>
            <a:chOff x="6985088" y="928090"/>
            <a:chExt cx="4464155" cy="5723868"/>
          </a:xfrm>
        </p:grpSpPr>
        <p:pic>
          <p:nvPicPr>
            <p:cNvPr id="4" name="图片 3">
              <a:extLst>
                <a:ext uri="{FF2B5EF4-FFF2-40B4-BE49-F238E27FC236}">
                  <a16:creationId xmlns:a16="http://schemas.microsoft.com/office/drawing/2014/main" id="{21469E1F-841E-2640-9F78-45601333C561}"/>
                </a:ext>
              </a:extLst>
            </p:cNvPr>
            <p:cNvPicPr>
              <a:picLocks noChangeAspect="1"/>
            </p:cNvPicPr>
            <p:nvPr/>
          </p:nvPicPr>
          <p:blipFill rotWithShape="1">
            <a:blip r:embed="rId3"/>
            <a:srcRect l="9139" r="10776"/>
            <a:stretch/>
          </p:blipFill>
          <p:spPr>
            <a:xfrm>
              <a:off x="6985088" y="2546959"/>
              <a:ext cx="4464155" cy="4104999"/>
            </a:xfrm>
            <a:prstGeom prst="rect">
              <a:avLst/>
            </a:prstGeom>
          </p:spPr>
        </p:pic>
        <p:pic>
          <p:nvPicPr>
            <p:cNvPr id="7" name="图片 6">
              <a:extLst>
                <a:ext uri="{FF2B5EF4-FFF2-40B4-BE49-F238E27FC236}">
                  <a16:creationId xmlns:a16="http://schemas.microsoft.com/office/drawing/2014/main" id="{2018FAEC-6A9A-ADBD-8AF1-7DE758508F05}"/>
                </a:ext>
              </a:extLst>
            </p:cNvPr>
            <p:cNvPicPr>
              <a:picLocks noChangeAspect="1"/>
            </p:cNvPicPr>
            <p:nvPr/>
          </p:nvPicPr>
          <p:blipFill>
            <a:blip r:embed="rId4"/>
            <a:stretch>
              <a:fillRect/>
            </a:stretch>
          </p:blipFill>
          <p:spPr>
            <a:xfrm>
              <a:off x="6985088" y="928090"/>
              <a:ext cx="4464155" cy="1618869"/>
            </a:xfrm>
            <a:prstGeom prst="rect">
              <a:avLst/>
            </a:prstGeom>
          </p:spPr>
        </p:pic>
      </p:grpSp>
    </p:spTree>
    <p:extLst>
      <p:ext uri="{BB962C8B-B14F-4D97-AF65-F5344CB8AC3E}">
        <p14:creationId xmlns:p14="http://schemas.microsoft.com/office/powerpoint/2010/main" val="37098009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22081" y="271277"/>
            <a:ext cx="7556605" cy="521970"/>
          </a:xfrm>
          <a:prstGeom prst="rect">
            <a:avLst/>
          </a:prstGeom>
          <a:noFill/>
        </p:spPr>
        <p:txBody>
          <a:bodyPr wrap="square" rtlCol="0">
            <a:spAutoFit/>
          </a:bodyPr>
          <a:lstStyle/>
          <a:p>
            <a:r>
              <a:rPr lang="en-US" altLang="zh-CN"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Preliminary Knowledge-GMRA</a:t>
            </a:r>
            <a:r>
              <a:rPr lang="zh-CN" altLang="en-US"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Model</a:t>
            </a:r>
          </a:p>
        </p:txBody>
      </p:sp>
      <p:grpSp>
        <p:nvGrpSpPr>
          <p:cNvPr id="9" name="组合 8">
            <a:extLst>
              <a:ext uri="{FF2B5EF4-FFF2-40B4-BE49-F238E27FC236}">
                <a16:creationId xmlns:a16="http://schemas.microsoft.com/office/drawing/2014/main" id="{58250A24-5951-7F6F-8726-9E0470BBBE55}"/>
              </a:ext>
            </a:extLst>
          </p:cNvPr>
          <p:cNvGrpSpPr/>
          <p:nvPr/>
        </p:nvGrpSpPr>
        <p:grpSpPr>
          <a:xfrm>
            <a:off x="822081" y="1169777"/>
            <a:ext cx="6032524" cy="5104740"/>
            <a:chOff x="1859972" y="1145429"/>
            <a:chExt cx="6032524" cy="5104740"/>
          </a:xfrm>
        </p:grpSpPr>
        <p:grpSp>
          <p:nvGrpSpPr>
            <p:cNvPr id="5" name="组合 4">
              <a:extLst>
                <a:ext uri="{FF2B5EF4-FFF2-40B4-BE49-F238E27FC236}">
                  <a16:creationId xmlns:a16="http://schemas.microsoft.com/office/drawing/2014/main" id="{FDAD8AD4-8CC1-B886-EFD9-3F1769524A01}"/>
                </a:ext>
              </a:extLst>
            </p:cNvPr>
            <p:cNvGrpSpPr/>
            <p:nvPr/>
          </p:nvGrpSpPr>
          <p:grpSpPr>
            <a:xfrm>
              <a:off x="1859972" y="1145429"/>
              <a:ext cx="6032524" cy="5104740"/>
              <a:chOff x="797933" y="1002167"/>
              <a:chExt cx="6032524" cy="5104740"/>
            </a:xfrm>
          </p:grpSpPr>
          <p:sp>
            <p:nvSpPr>
              <p:cNvPr id="18" name="矩形 17">
                <a:extLst>
                  <a:ext uri="{FF2B5EF4-FFF2-40B4-BE49-F238E27FC236}">
                    <a16:creationId xmlns:a16="http://schemas.microsoft.com/office/drawing/2014/main" id="{051AAF5C-BC72-C342-A836-7E64881640BC}"/>
                  </a:ext>
                </a:extLst>
              </p:cNvPr>
              <p:cNvSpPr/>
              <p:nvPr/>
            </p:nvSpPr>
            <p:spPr>
              <a:xfrm>
                <a:off x="1268959" y="2926018"/>
                <a:ext cx="1182029" cy="356840"/>
              </a:xfrm>
              <a:prstGeom prst="rect">
                <a:avLst/>
              </a:prstGeom>
              <a:noFill/>
              <a:ln w="2857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grpSp>
            <p:nvGrpSpPr>
              <p:cNvPr id="7" name="组合 6">
                <a:extLst>
                  <a:ext uri="{FF2B5EF4-FFF2-40B4-BE49-F238E27FC236}">
                    <a16:creationId xmlns:a16="http://schemas.microsoft.com/office/drawing/2014/main" id="{F1795470-C6BB-8541-912C-59A3DE369244}"/>
                  </a:ext>
                </a:extLst>
              </p:cNvPr>
              <p:cNvGrpSpPr/>
              <p:nvPr/>
            </p:nvGrpSpPr>
            <p:grpSpPr>
              <a:xfrm>
                <a:off x="797933" y="1002167"/>
                <a:ext cx="6032524" cy="5104740"/>
                <a:chOff x="-32254" y="1021501"/>
                <a:chExt cx="6032524" cy="5104740"/>
              </a:xfrm>
            </p:grpSpPr>
            <p:sp>
              <p:nvSpPr>
                <p:cNvPr id="11" name="Content Placeholder 2">
                  <a:extLst>
                    <a:ext uri="{FF2B5EF4-FFF2-40B4-BE49-F238E27FC236}">
                      <a16:creationId xmlns:a16="http://schemas.microsoft.com/office/drawing/2014/main" id="{34F566F5-40EC-5846-8CA4-117120E6865A}"/>
                    </a:ext>
                  </a:extLst>
                </p:cNvPr>
                <p:cNvSpPr txBox="1">
                  <a:spLocks/>
                </p:cNvSpPr>
                <p:nvPr/>
              </p:nvSpPr>
              <p:spPr>
                <a:xfrm>
                  <a:off x="-32254" y="1021501"/>
                  <a:ext cx="6032524" cy="5104740"/>
                </a:xfrm>
                <a:prstGeom prst="rect">
                  <a:avLst/>
                </a:prstGeom>
                <a:ln>
                  <a:no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buFont typeface="Wingdings" panose="05000000000000000000" pitchFamily="2" charset="2"/>
                    <a:buChar char="p"/>
                  </a:pPr>
                  <a:r>
                    <a:rPr lang="en-US" sz="2200"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 </a:t>
                  </a:r>
                  <a:r>
                    <a:rPr lang="en-US" sz="2200" b="1"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 ::= </a:t>
                  </a:r>
                  <a:r>
                    <a:rPr lang="en-US" sz="2200" b="1" dirty="0">
                      <a:solidFill>
                        <a:schemeClr val="accent1">
                          <a:lumMod val="75000"/>
                        </a:schemeClr>
                      </a:solidFill>
                      <a:latin typeface="Times New Roman" panose="02020603050405020304" pitchFamily="18" charset="0"/>
                      <a:cs typeface="Times New Roman" panose="02020603050405020304" pitchFamily="18" charset="0"/>
                    </a:rPr>
                    <a:t>&lt;</a:t>
                  </a:r>
                  <a:r>
                    <a:rPr lang="en-US" sz="2200" b="1" dirty="0">
                      <a:solidFill>
                        <a:schemeClr val="accent1">
                          <a:lumMod val="75000"/>
                        </a:schemeClr>
                      </a:solidFill>
                      <a:latin typeface="Monotype Corsiva" panose="03010101010201010101" pitchFamily="66" charset="0"/>
                      <a:cs typeface="Times New Roman" panose="02020603050405020304" pitchFamily="18" charset="0"/>
                    </a:rPr>
                    <a:t>C, O, A, M, R, E, G, s</a:t>
                  </a:r>
                  <a:r>
                    <a:rPr lang="en-US" sz="2200" b="1" baseline="-25000" dirty="0">
                      <a:solidFill>
                        <a:schemeClr val="accent1">
                          <a:lumMod val="75000"/>
                        </a:schemeClr>
                      </a:solidFill>
                      <a:latin typeface="Monotype Corsiva" panose="03010101010201010101" pitchFamily="66" charset="0"/>
                      <a:cs typeface="Times New Roman" panose="02020603050405020304" pitchFamily="18" charset="0"/>
                    </a:rPr>
                    <a:t>0</a:t>
                  </a:r>
                  <a:r>
                    <a:rPr lang="en-US" sz="2200" b="1" dirty="0">
                      <a:solidFill>
                        <a:schemeClr val="accent1">
                          <a:lumMod val="75000"/>
                        </a:schemeClr>
                      </a:solidFill>
                      <a:latin typeface="Monotype Corsiva" panose="03010101010201010101" pitchFamily="66" charset="0"/>
                      <a:cs typeface="Times New Roman" panose="02020603050405020304" pitchFamily="18" charset="0"/>
                    </a:rPr>
                    <a:t>, H</a:t>
                  </a:r>
                  <a:r>
                    <a:rPr lang="en-US" sz="2200" b="1" dirty="0">
                      <a:solidFill>
                        <a:schemeClr val="accent1">
                          <a:lumMod val="75000"/>
                        </a:schemeClr>
                      </a:solidFill>
                      <a:latin typeface="Times New Roman" panose="02020603050405020304" pitchFamily="18" charset="0"/>
                      <a:cs typeface="Times New Roman" panose="02020603050405020304" pitchFamily="18" charset="0"/>
                    </a:rPr>
                    <a:t>&gt;</a:t>
                  </a:r>
                </a:p>
                <a:p>
                  <a:pPr>
                    <a:lnSpc>
                      <a:spcPct val="150000"/>
                    </a:lnSpc>
                    <a:buFont typeface="Wingdings" panose="05000000000000000000" pitchFamily="2" charset="2"/>
                    <a:buChar char="p"/>
                  </a:pPr>
                  <a:r>
                    <a:rPr lang="en-CA" altLang="zh-CN" sz="2200" b="1"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 E</a:t>
                  </a:r>
                  <a:r>
                    <a:rPr lang="en-CA" altLang="zh-CN" sz="2200"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nvironments</a:t>
                  </a:r>
                </a:p>
                <a:p>
                  <a:pPr lvl="1">
                    <a:lnSpc>
                      <a:spcPct val="150000"/>
                    </a:lnSpc>
                    <a:buFont typeface="Wingdings" panose="05000000000000000000" pitchFamily="2" charset="2"/>
                    <a:buChar char="n"/>
                  </a:pPr>
                  <a:r>
                    <a:rPr lang="en-CA" altLang="zh-CN" sz="2200" b="1"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 C</a:t>
                  </a:r>
                  <a:r>
                    <a:rPr lang="en-CA" altLang="zh-CN" sz="2200"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lasses</a:t>
                  </a:r>
                </a:p>
                <a:p>
                  <a:pPr lvl="1">
                    <a:lnSpc>
                      <a:spcPct val="150000"/>
                    </a:lnSpc>
                    <a:buFont typeface="Wingdings" panose="05000000000000000000" pitchFamily="2" charset="2"/>
                    <a:buChar char="n"/>
                  </a:pPr>
                  <a:r>
                    <a:rPr lang="en-CA" altLang="zh-CN" sz="2200" b="1"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 A</a:t>
                  </a:r>
                  <a:r>
                    <a:rPr lang="en-CA" altLang="zh-CN" sz="2200"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gents</a:t>
                  </a:r>
                </a:p>
                <a:p>
                  <a:pPr lvl="1">
                    <a:lnSpc>
                      <a:spcPct val="150000"/>
                    </a:lnSpc>
                    <a:buFont typeface="Wingdings" panose="05000000000000000000" pitchFamily="2" charset="2"/>
                    <a:buChar char="n"/>
                  </a:pPr>
                  <a:r>
                    <a:rPr lang="en-CA" altLang="zh-CN" sz="2200" b="1"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 R</a:t>
                  </a:r>
                  <a:r>
                    <a:rPr lang="en-CA" altLang="zh-CN" sz="2200"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oles</a:t>
                  </a:r>
                </a:p>
                <a:p>
                  <a:pPr lvl="1">
                    <a:lnSpc>
                      <a:spcPct val="150000"/>
                    </a:lnSpc>
                    <a:buFont typeface="Wingdings" panose="05000000000000000000" pitchFamily="2" charset="2"/>
                    <a:buChar char="n"/>
                  </a:pPr>
                  <a:r>
                    <a:rPr lang="en-CA" altLang="zh-CN" sz="2200" b="1"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 G</a:t>
                  </a:r>
                  <a:r>
                    <a:rPr lang="en-CA" altLang="zh-CN" sz="2200"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roups</a:t>
                  </a:r>
                </a:p>
                <a:p>
                  <a:pPr lvl="1">
                    <a:lnSpc>
                      <a:spcPct val="150000"/>
                    </a:lnSpc>
                    <a:buFont typeface="Wingdings" panose="05000000000000000000" pitchFamily="2" charset="2"/>
                    <a:buChar char="n"/>
                  </a:pPr>
                  <a:r>
                    <a:rPr lang="en-CA" altLang="zh-CN" sz="2200" b="1"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 O</a:t>
                  </a:r>
                  <a:r>
                    <a:rPr lang="en-CA" altLang="zh-CN" sz="2200"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bjects</a:t>
                  </a:r>
                </a:p>
              </p:txBody>
            </p:sp>
            <p:grpSp>
              <p:nvGrpSpPr>
                <p:cNvPr id="4" name="组合 3">
                  <a:extLst>
                    <a:ext uri="{FF2B5EF4-FFF2-40B4-BE49-F238E27FC236}">
                      <a16:creationId xmlns:a16="http://schemas.microsoft.com/office/drawing/2014/main" id="{5BE50D65-490B-0C43-A167-B9B1D8F0010F}"/>
                    </a:ext>
                  </a:extLst>
                </p:cNvPr>
                <p:cNvGrpSpPr/>
                <p:nvPr/>
              </p:nvGrpSpPr>
              <p:grpSpPr>
                <a:xfrm>
                  <a:off x="2314404" y="2022750"/>
                  <a:ext cx="2861762" cy="2853506"/>
                  <a:chOff x="2314404" y="2022750"/>
                  <a:chExt cx="2861762" cy="2853506"/>
                </a:xfrm>
              </p:grpSpPr>
              <p:cxnSp>
                <p:nvCxnSpPr>
                  <p:cNvPr id="13" name="Straight Arrow Connector 9">
                    <a:extLst>
                      <a:ext uri="{FF2B5EF4-FFF2-40B4-BE49-F238E27FC236}">
                        <a16:creationId xmlns:a16="http://schemas.microsoft.com/office/drawing/2014/main" id="{F8E56085-8818-2049-8575-733B683CF8A2}"/>
                      </a:ext>
                    </a:extLst>
                  </p:cNvPr>
                  <p:cNvCxnSpPr/>
                  <p:nvPr/>
                </p:nvCxnSpPr>
                <p:spPr bwMode="auto">
                  <a:xfrm>
                    <a:off x="2384538" y="2167427"/>
                    <a:ext cx="0" cy="2708829"/>
                  </a:xfrm>
                  <a:prstGeom prst="straightConnector1">
                    <a:avLst/>
                  </a:prstGeom>
                  <a:solidFill>
                    <a:schemeClr val="accent1"/>
                  </a:solidFill>
                  <a:ln w="38100" cap="flat" cmpd="sng" algn="ctr">
                    <a:solidFill>
                      <a:srgbClr val="C00000"/>
                    </a:solidFill>
                    <a:prstDash val="solid"/>
                    <a:round/>
                    <a:headEnd type="none" w="med" len="med"/>
                    <a:tailEnd type="triangle"/>
                  </a:ln>
                  <a:effectLst/>
                </p:spPr>
              </p:cxnSp>
              <p:sp>
                <p:nvSpPr>
                  <p:cNvPr id="14" name="TextBox 5">
                    <a:extLst>
                      <a:ext uri="{FF2B5EF4-FFF2-40B4-BE49-F238E27FC236}">
                        <a16:creationId xmlns:a16="http://schemas.microsoft.com/office/drawing/2014/main" id="{392ED3A7-552B-4049-A44D-38D11EE6FC72}"/>
                      </a:ext>
                    </a:extLst>
                  </p:cNvPr>
                  <p:cNvSpPr txBox="1"/>
                  <p:nvPr/>
                </p:nvSpPr>
                <p:spPr>
                  <a:xfrm>
                    <a:off x="2807966" y="2022750"/>
                    <a:ext cx="1865077" cy="430887"/>
                  </a:xfrm>
                  <a:prstGeom prst="rect">
                    <a:avLst/>
                  </a:prstGeom>
                  <a:noFill/>
                </p:spPr>
                <p:txBody>
                  <a:bodyPr wrap="square" rtlCol="0">
                    <a:spAutoFit/>
                  </a:bodyPr>
                  <a:lstStyle/>
                  <a:p>
                    <a:r>
                      <a:rPr lang="en-US" altLang="zh-CN" sz="22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Object-based</a:t>
                    </a:r>
                    <a:endParaRPr lang="en-US" sz="22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5" name="TextBox 6">
                    <a:extLst>
                      <a:ext uri="{FF2B5EF4-FFF2-40B4-BE49-F238E27FC236}">
                        <a16:creationId xmlns:a16="http://schemas.microsoft.com/office/drawing/2014/main" id="{DBB293A9-58D9-A848-AD56-95584B07BC73}"/>
                      </a:ext>
                    </a:extLst>
                  </p:cNvPr>
                  <p:cNvSpPr txBox="1"/>
                  <p:nvPr/>
                </p:nvSpPr>
                <p:spPr>
                  <a:xfrm>
                    <a:off x="2892375" y="3318652"/>
                    <a:ext cx="1689886" cy="430887"/>
                  </a:xfrm>
                  <a:prstGeom prst="rect">
                    <a:avLst/>
                  </a:prstGeom>
                  <a:noFill/>
                </p:spPr>
                <p:txBody>
                  <a:bodyPr wrap="none" rtlCol="0">
                    <a:spAutoFit/>
                  </a:bodyPr>
                  <a:lstStyle/>
                  <a:p>
                    <a:r>
                      <a:rPr lang="en-US" altLang="zh-CN" sz="22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Agent-based</a:t>
                    </a:r>
                    <a:endParaRPr lang="en-US" sz="22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6" name="TextBox 7">
                    <a:extLst>
                      <a:ext uri="{FF2B5EF4-FFF2-40B4-BE49-F238E27FC236}">
                        <a16:creationId xmlns:a16="http://schemas.microsoft.com/office/drawing/2014/main" id="{F764A9E2-E94A-EB4F-9765-303CE21B35C1}"/>
                      </a:ext>
                    </a:extLst>
                  </p:cNvPr>
                  <p:cNvSpPr txBox="1"/>
                  <p:nvPr/>
                </p:nvSpPr>
                <p:spPr>
                  <a:xfrm>
                    <a:off x="2314404" y="4441263"/>
                    <a:ext cx="2861762" cy="430887"/>
                  </a:xfrm>
                  <a:prstGeom prst="rect">
                    <a:avLst/>
                  </a:prstGeom>
                  <a:noFill/>
                </p:spPr>
                <p:txBody>
                  <a:bodyPr wrap="square" rtlCol="0">
                    <a:spAutoFit/>
                  </a:bodyPr>
                  <a:lstStyle/>
                  <a:p>
                    <a:pPr algn="ctr"/>
                    <a:r>
                      <a:rPr lang="en-US" altLang="zh-CN" sz="22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Role-based</a:t>
                    </a:r>
                    <a:endParaRPr lang="en-US" sz="22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grpSp>
        <p:sp>
          <p:nvSpPr>
            <p:cNvPr id="19" name="矩形 18">
              <a:extLst>
                <a:ext uri="{FF2B5EF4-FFF2-40B4-BE49-F238E27FC236}">
                  <a16:creationId xmlns:a16="http://schemas.microsoft.com/office/drawing/2014/main" id="{B9DEC5D8-A416-9E40-9D6A-D93F8DA14609}"/>
                </a:ext>
              </a:extLst>
            </p:cNvPr>
            <p:cNvSpPr/>
            <p:nvPr/>
          </p:nvSpPr>
          <p:spPr>
            <a:xfrm>
              <a:off x="2330998" y="3628579"/>
              <a:ext cx="1182029" cy="356840"/>
            </a:xfrm>
            <a:prstGeom prst="rect">
              <a:avLst/>
            </a:prstGeom>
            <a:noFill/>
            <a:ln w="2857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grpSp>
      <p:sp>
        <p:nvSpPr>
          <p:cNvPr id="8" name="Rectangle 2">
            <a:extLst>
              <a:ext uri="{FF2B5EF4-FFF2-40B4-BE49-F238E27FC236}">
                <a16:creationId xmlns:a16="http://schemas.microsoft.com/office/drawing/2014/main" id="{AE839C7A-86DA-234F-8462-679E1C984C1C}"/>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dirty="0"/>
          </a:p>
        </p:txBody>
      </p:sp>
      <p:sp>
        <p:nvSpPr>
          <p:cNvPr id="21" name="矩形 20">
            <a:extLst>
              <a:ext uri="{FF2B5EF4-FFF2-40B4-BE49-F238E27FC236}">
                <a16:creationId xmlns:a16="http://schemas.microsoft.com/office/drawing/2014/main" id="{D4EDD811-6BD9-7547-B325-7C8F908FF95F}"/>
              </a:ext>
            </a:extLst>
          </p:cNvPr>
          <p:cNvSpPr/>
          <p:nvPr/>
        </p:nvSpPr>
        <p:spPr>
          <a:xfrm>
            <a:off x="755511" y="5896012"/>
            <a:ext cx="10575879" cy="781528"/>
          </a:xfrm>
          <a:prstGeom prst="rect">
            <a:avLst/>
          </a:prstGeom>
          <a:solidFill>
            <a:schemeClr val="accent1">
              <a:lumMod val="75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buSzPct val="100000"/>
            </a:pPr>
            <a:r>
              <a:rPr lang="en-US" altLang="zh-CN" sz="24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RBC</a:t>
            </a:r>
            <a:r>
              <a:rPr lang="zh-CN" altLang="en-US" sz="24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 </a:t>
            </a:r>
            <a:r>
              <a:rPr lang="en-US" altLang="zh-CN" sz="24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and</a:t>
            </a:r>
            <a:r>
              <a:rPr lang="zh-CN" altLang="en-US" sz="24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 </a:t>
            </a:r>
            <a:r>
              <a:rPr lang="en-US" altLang="zh-CN" sz="24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GMRA</a:t>
            </a:r>
            <a:r>
              <a:rPr lang="zh-CN" altLang="en-US" sz="24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 </a:t>
            </a:r>
            <a:r>
              <a:rPr lang="en-US" altLang="zh-CN" sz="24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are</a:t>
            </a:r>
            <a:r>
              <a:rPr lang="zh-CN" altLang="en-US" sz="24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 </a:t>
            </a:r>
            <a:r>
              <a:rPr lang="en-US" altLang="zh-CN" sz="24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utilized</a:t>
            </a:r>
            <a:r>
              <a:rPr lang="zh-CN" altLang="en-US" sz="24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 </a:t>
            </a:r>
            <a:r>
              <a:rPr lang="en-US" altLang="zh-CN" sz="24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to</a:t>
            </a:r>
            <a:r>
              <a:rPr lang="zh-CN" altLang="en-US" sz="24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 </a:t>
            </a:r>
            <a:r>
              <a:rPr lang="en-US" altLang="zh-CN" sz="24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solve</a:t>
            </a:r>
            <a:r>
              <a:rPr lang="zh-CN" altLang="en-US" sz="24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 </a:t>
            </a:r>
            <a:r>
              <a:rPr lang="en-US" altLang="zh-CN" sz="24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this</a:t>
            </a:r>
            <a:r>
              <a:rPr lang="zh-CN" altLang="en-US" sz="24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 </a:t>
            </a:r>
            <a:r>
              <a:rPr lang="en-US" altLang="zh-CN" sz="24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problem</a:t>
            </a:r>
          </a:p>
        </p:txBody>
      </p:sp>
      <p:sp>
        <p:nvSpPr>
          <p:cNvPr id="23" name="矩形 22">
            <a:extLst>
              <a:ext uri="{FF2B5EF4-FFF2-40B4-BE49-F238E27FC236}">
                <a16:creationId xmlns:a16="http://schemas.microsoft.com/office/drawing/2014/main" id="{20463536-75B8-784D-8AFD-0109EFBD2BFA}"/>
              </a:ext>
            </a:extLst>
          </p:cNvPr>
          <p:cNvSpPr/>
          <p:nvPr/>
        </p:nvSpPr>
        <p:spPr>
          <a:xfrm>
            <a:off x="755511" y="5892057"/>
            <a:ext cx="10575879" cy="781528"/>
          </a:xfrm>
          <a:prstGeom prst="rect">
            <a:avLst/>
          </a:prstGeom>
          <a:solidFill>
            <a:schemeClr val="accent1">
              <a:lumMod val="75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buSzPct val="100000"/>
            </a:pPr>
            <a:r>
              <a:rPr lang="en-US" altLang="zh-CN" sz="24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RBC</a:t>
            </a:r>
            <a:r>
              <a:rPr lang="zh-CN" altLang="en-US" sz="24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 </a:t>
            </a:r>
            <a:r>
              <a:rPr lang="en-US" altLang="zh-CN" sz="24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and</a:t>
            </a:r>
            <a:r>
              <a:rPr lang="zh-CN" altLang="en-US" sz="24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 </a:t>
            </a:r>
            <a:r>
              <a:rPr lang="en-US" altLang="zh-CN" sz="24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GMRA</a:t>
            </a:r>
            <a:r>
              <a:rPr lang="zh-CN" altLang="en-US" sz="24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 </a:t>
            </a:r>
            <a:r>
              <a:rPr lang="en-US" altLang="zh-CN" sz="24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are</a:t>
            </a:r>
            <a:r>
              <a:rPr lang="zh-CN" altLang="en-US" sz="24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 </a:t>
            </a:r>
            <a:r>
              <a:rPr lang="en-US" altLang="zh-CN" sz="24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utilized</a:t>
            </a:r>
            <a:r>
              <a:rPr lang="zh-CN" altLang="en-US" sz="24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 </a:t>
            </a:r>
            <a:r>
              <a:rPr lang="en-US" altLang="zh-CN" sz="24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to</a:t>
            </a:r>
            <a:r>
              <a:rPr lang="zh-CN" altLang="en-US" sz="24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 </a:t>
            </a:r>
            <a:r>
              <a:rPr lang="en-US" altLang="zh-CN" sz="24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solve</a:t>
            </a:r>
            <a:r>
              <a:rPr lang="zh-CN" altLang="en-US" sz="24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 </a:t>
            </a:r>
            <a:r>
              <a:rPr lang="en-US" altLang="zh-CN" sz="24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this</a:t>
            </a:r>
            <a:r>
              <a:rPr lang="zh-CN" altLang="en-US" sz="24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 </a:t>
            </a:r>
            <a:r>
              <a:rPr lang="en-US" altLang="zh-CN" sz="24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problem</a:t>
            </a:r>
          </a:p>
        </p:txBody>
      </p:sp>
      <p:sp>
        <p:nvSpPr>
          <p:cNvPr id="24" name="矩形 23">
            <a:extLst>
              <a:ext uri="{FF2B5EF4-FFF2-40B4-BE49-F238E27FC236}">
                <a16:creationId xmlns:a16="http://schemas.microsoft.com/office/drawing/2014/main" id="{CEBBAE61-F36A-2046-B0AF-3EE34369670B}"/>
              </a:ext>
            </a:extLst>
          </p:cNvPr>
          <p:cNvSpPr/>
          <p:nvPr/>
        </p:nvSpPr>
        <p:spPr>
          <a:xfrm>
            <a:off x="755511" y="5888102"/>
            <a:ext cx="10575879" cy="781528"/>
          </a:xfrm>
          <a:prstGeom prst="rect">
            <a:avLst/>
          </a:prstGeom>
          <a:solidFill>
            <a:schemeClr val="accent1">
              <a:lumMod val="75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buSzPct val="100000"/>
            </a:pPr>
            <a:r>
              <a:rPr lang="en-US" altLang="zh-CN" sz="2400" b="1" dirty="0">
                <a:solidFill>
                  <a:srgbClr val="FFC000"/>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Roles</a:t>
            </a:r>
            <a:r>
              <a:rPr lang="zh-CN" altLang="en-US" sz="2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 </a:t>
            </a:r>
            <a:r>
              <a:rPr lang="en-US" altLang="zh-CN" sz="24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(Tasks):</a:t>
            </a:r>
            <a:r>
              <a:rPr lang="zh-CN" altLang="en-US" sz="24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 </a:t>
            </a:r>
            <a:r>
              <a:rPr lang="en-US" altLang="zh-CN" sz="24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Required</a:t>
            </a:r>
            <a:r>
              <a:rPr lang="zh-CN" altLang="en-US" sz="24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 </a:t>
            </a:r>
            <a:r>
              <a:rPr lang="en-US" altLang="zh-CN" sz="24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Positions</a:t>
            </a:r>
            <a:r>
              <a:rPr lang="zh-CN" altLang="en-US" sz="24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                 </a:t>
            </a:r>
            <a:r>
              <a:rPr lang="en-US" altLang="zh-CN" sz="2400" b="1" dirty="0">
                <a:solidFill>
                  <a:srgbClr val="FFC000"/>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Agents</a:t>
            </a:r>
            <a:r>
              <a:rPr lang="zh-CN" altLang="en-US" sz="24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 </a:t>
            </a:r>
            <a:r>
              <a:rPr lang="en-US" altLang="zh-CN" sz="24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(Executors):</a:t>
            </a:r>
            <a:r>
              <a:rPr lang="zh-CN" altLang="en-US" sz="24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 </a:t>
            </a:r>
            <a:r>
              <a:rPr lang="en-US" altLang="zh-CN" sz="24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Employees</a:t>
            </a:r>
          </a:p>
        </p:txBody>
      </p:sp>
      <p:grpSp>
        <p:nvGrpSpPr>
          <p:cNvPr id="3" name="组合 2">
            <a:extLst>
              <a:ext uri="{FF2B5EF4-FFF2-40B4-BE49-F238E27FC236}">
                <a16:creationId xmlns:a16="http://schemas.microsoft.com/office/drawing/2014/main" id="{3E911B4F-04B9-E98B-03F6-EC500BD89536}"/>
              </a:ext>
            </a:extLst>
          </p:cNvPr>
          <p:cNvGrpSpPr/>
          <p:nvPr/>
        </p:nvGrpSpPr>
        <p:grpSpPr>
          <a:xfrm>
            <a:off x="6538337" y="1376266"/>
            <a:ext cx="4838700" cy="3709229"/>
            <a:chOff x="6112977" y="1223469"/>
            <a:chExt cx="4838700" cy="3709229"/>
          </a:xfrm>
        </p:grpSpPr>
        <p:sp>
          <p:nvSpPr>
            <p:cNvPr id="12" name="文本框 11">
              <a:extLst>
                <a:ext uri="{FF2B5EF4-FFF2-40B4-BE49-F238E27FC236}">
                  <a16:creationId xmlns:a16="http://schemas.microsoft.com/office/drawing/2014/main" id="{0E1D00A9-C4C9-1681-2E00-F574D82B84E2}"/>
                </a:ext>
              </a:extLst>
            </p:cNvPr>
            <p:cNvSpPr txBox="1"/>
            <p:nvPr/>
          </p:nvSpPr>
          <p:spPr>
            <a:xfrm>
              <a:off x="6769638" y="4563366"/>
              <a:ext cx="3525378" cy="369332"/>
            </a:xfrm>
            <a:prstGeom prst="rect">
              <a:avLst/>
            </a:prstGeom>
            <a:noFill/>
          </p:spPr>
          <p:txBody>
            <a:bodyPr wrap="square" rtlCol="0">
              <a:spAutoFit/>
            </a:bodyPr>
            <a:lstStyle/>
            <a:p>
              <a:r>
                <a:rPr lang="en-US" altLang="zh-CN"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Development</a:t>
              </a:r>
              <a:r>
                <a:rPr lang="zh-CN" altLang="en-US"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of</a:t>
              </a:r>
              <a:r>
                <a:rPr lang="zh-CN" altLang="en-US"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the</a:t>
              </a:r>
              <a:r>
                <a:rPr lang="zh-CN" altLang="en-US"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GMRA</a:t>
              </a:r>
              <a:r>
                <a:rPr lang="zh-CN" altLang="en-US"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model</a:t>
              </a:r>
              <a:endParaRPr lang="zh-CN" altLang="en-US"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17" name="图片 16">
              <a:extLst>
                <a:ext uri="{FF2B5EF4-FFF2-40B4-BE49-F238E27FC236}">
                  <a16:creationId xmlns:a16="http://schemas.microsoft.com/office/drawing/2014/main" id="{03E2C07C-9E72-DDC6-7B72-C8482864C6C9}"/>
                </a:ext>
              </a:extLst>
            </p:cNvPr>
            <p:cNvPicPr>
              <a:picLocks noChangeAspect="1"/>
            </p:cNvPicPr>
            <p:nvPr/>
          </p:nvPicPr>
          <p:blipFill>
            <a:blip r:embed="rId3"/>
            <a:stretch>
              <a:fillRect/>
            </a:stretch>
          </p:blipFill>
          <p:spPr>
            <a:xfrm>
              <a:off x="6112977" y="1223469"/>
              <a:ext cx="4838700" cy="3111500"/>
            </a:xfrm>
            <a:prstGeom prst="rect">
              <a:avLst/>
            </a:prstGeom>
          </p:spPr>
        </p:pic>
      </p:grpSp>
    </p:spTree>
    <p:extLst>
      <p:ext uri="{BB962C8B-B14F-4D97-AF65-F5344CB8AC3E}">
        <p14:creationId xmlns:p14="http://schemas.microsoft.com/office/powerpoint/2010/main" val="3828816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dissolve">
                                      <p:cBhvr>
                                        <p:cTn id="7" dur="500"/>
                                        <p:tgtEl>
                                          <p:spTgt spid="24"/>
                                        </p:tgtEl>
                                      </p:cBhvr>
                                    </p:animEffect>
                                  </p:childTnLst>
                                </p:cTn>
                              </p:par>
                              <p:par>
                                <p:cTn id="8" presetID="9"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dissolv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22081" y="271277"/>
            <a:ext cx="7556605" cy="521970"/>
          </a:xfrm>
          <a:prstGeom prst="rect">
            <a:avLst/>
          </a:prstGeom>
          <a:noFill/>
        </p:spPr>
        <p:txBody>
          <a:bodyPr wrap="square" rtlCol="0">
            <a:spAutoFit/>
          </a:bodyPr>
          <a:lstStyle/>
          <a:p>
            <a:r>
              <a:rPr lang="en-US" altLang="zh-CN"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Preliminary Knowledge-GMRA</a:t>
            </a:r>
            <a:r>
              <a:rPr lang="zh-CN" altLang="en-US"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Model</a:t>
            </a:r>
          </a:p>
        </p:txBody>
      </p:sp>
      <p:grpSp>
        <p:nvGrpSpPr>
          <p:cNvPr id="9" name="组合 8">
            <a:extLst>
              <a:ext uri="{FF2B5EF4-FFF2-40B4-BE49-F238E27FC236}">
                <a16:creationId xmlns:a16="http://schemas.microsoft.com/office/drawing/2014/main" id="{58250A24-5951-7F6F-8726-9E0470BBBE55}"/>
              </a:ext>
            </a:extLst>
          </p:cNvPr>
          <p:cNvGrpSpPr/>
          <p:nvPr/>
        </p:nvGrpSpPr>
        <p:grpSpPr>
          <a:xfrm>
            <a:off x="822081" y="1169777"/>
            <a:ext cx="6032524" cy="5104740"/>
            <a:chOff x="1859972" y="1145429"/>
            <a:chExt cx="6032524" cy="5104740"/>
          </a:xfrm>
        </p:grpSpPr>
        <p:grpSp>
          <p:nvGrpSpPr>
            <p:cNvPr id="5" name="组合 4">
              <a:extLst>
                <a:ext uri="{FF2B5EF4-FFF2-40B4-BE49-F238E27FC236}">
                  <a16:creationId xmlns:a16="http://schemas.microsoft.com/office/drawing/2014/main" id="{FDAD8AD4-8CC1-B886-EFD9-3F1769524A01}"/>
                </a:ext>
              </a:extLst>
            </p:cNvPr>
            <p:cNvGrpSpPr/>
            <p:nvPr/>
          </p:nvGrpSpPr>
          <p:grpSpPr>
            <a:xfrm>
              <a:off x="1859972" y="1145429"/>
              <a:ext cx="6032524" cy="5104740"/>
              <a:chOff x="797933" y="1002167"/>
              <a:chExt cx="6032524" cy="5104740"/>
            </a:xfrm>
          </p:grpSpPr>
          <p:sp>
            <p:nvSpPr>
              <p:cNvPr id="18" name="矩形 17">
                <a:extLst>
                  <a:ext uri="{FF2B5EF4-FFF2-40B4-BE49-F238E27FC236}">
                    <a16:creationId xmlns:a16="http://schemas.microsoft.com/office/drawing/2014/main" id="{051AAF5C-BC72-C342-A836-7E64881640BC}"/>
                  </a:ext>
                </a:extLst>
              </p:cNvPr>
              <p:cNvSpPr/>
              <p:nvPr/>
            </p:nvSpPr>
            <p:spPr>
              <a:xfrm>
                <a:off x="1268959" y="2926018"/>
                <a:ext cx="1182029" cy="356840"/>
              </a:xfrm>
              <a:prstGeom prst="rect">
                <a:avLst/>
              </a:prstGeom>
              <a:noFill/>
              <a:ln w="2857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grpSp>
            <p:nvGrpSpPr>
              <p:cNvPr id="7" name="组合 6">
                <a:extLst>
                  <a:ext uri="{FF2B5EF4-FFF2-40B4-BE49-F238E27FC236}">
                    <a16:creationId xmlns:a16="http://schemas.microsoft.com/office/drawing/2014/main" id="{F1795470-C6BB-8541-912C-59A3DE369244}"/>
                  </a:ext>
                </a:extLst>
              </p:cNvPr>
              <p:cNvGrpSpPr/>
              <p:nvPr/>
            </p:nvGrpSpPr>
            <p:grpSpPr>
              <a:xfrm>
                <a:off x="797933" y="1002167"/>
                <a:ext cx="6032524" cy="5104740"/>
                <a:chOff x="-32254" y="1021501"/>
                <a:chExt cx="6032524" cy="5104740"/>
              </a:xfrm>
            </p:grpSpPr>
            <p:sp>
              <p:nvSpPr>
                <p:cNvPr id="11" name="Content Placeholder 2">
                  <a:extLst>
                    <a:ext uri="{FF2B5EF4-FFF2-40B4-BE49-F238E27FC236}">
                      <a16:creationId xmlns:a16="http://schemas.microsoft.com/office/drawing/2014/main" id="{34F566F5-40EC-5846-8CA4-117120E6865A}"/>
                    </a:ext>
                  </a:extLst>
                </p:cNvPr>
                <p:cNvSpPr txBox="1">
                  <a:spLocks/>
                </p:cNvSpPr>
                <p:nvPr/>
              </p:nvSpPr>
              <p:spPr>
                <a:xfrm>
                  <a:off x="-32254" y="1021501"/>
                  <a:ext cx="6032524" cy="5104740"/>
                </a:xfrm>
                <a:prstGeom prst="rect">
                  <a:avLst/>
                </a:prstGeom>
                <a:ln>
                  <a:no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buFont typeface="Wingdings" panose="05000000000000000000" pitchFamily="2" charset="2"/>
                    <a:buChar char="p"/>
                  </a:pPr>
                  <a:r>
                    <a:rPr lang="en-US" sz="2200"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 </a:t>
                  </a:r>
                  <a:r>
                    <a:rPr lang="en-US" sz="2200" b="1"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 ::= </a:t>
                  </a:r>
                  <a:r>
                    <a:rPr lang="en-US" sz="2200" b="1" dirty="0">
                      <a:solidFill>
                        <a:schemeClr val="accent1">
                          <a:lumMod val="75000"/>
                        </a:schemeClr>
                      </a:solidFill>
                      <a:latin typeface="Times New Roman" panose="02020603050405020304" pitchFamily="18" charset="0"/>
                      <a:cs typeface="Times New Roman" panose="02020603050405020304" pitchFamily="18" charset="0"/>
                    </a:rPr>
                    <a:t>&lt;</a:t>
                  </a:r>
                  <a:r>
                    <a:rPr lang="en-US" sz="2200" b="1" dirty="0">
                      <a:solidFill>
                        <a:schemeClr val="accent1">
                          <a:lumMod val="75000"/>
                        </a:schemeClr>
                      </a:solidFill>
                      <a:latin typeface="Monotype Corsiva" panose="03010101010201010101" pitchFamily="66" charset="0"/>
                      <a:cs typeface="Times New Roman" panose="02020603050405020304" pitchFamily="18" charset="0"/>
                    </a:rPr>
                    <a:t>C, O, A, M, R, E, G, s</a:t>
                  </a:r>
                  <a:r>
                    <a:rPr lang="en-US" sz="2200" b="1" baseline="-25000" dirty="0">
                      <a:solidFill>
                        <a:schemeClr val="accent1">
                          <a:lumMod val="75000"/>
                        </a:schemeClr>
                      </a:solidFill>
                      <a:latin typeface="Monotype Corsiva" panose="03010101010201010101" pitchFamily="66" charset="0"/>
                      <a:cs typeface="Times New Roman" panose="02020603050405020304" pitchFamily="18" charset="0"/>
                    </a:rPr>
                    <a:t>0</a:t>
                  </a:r>
                  <a:r>
                    <a:rPr lang="en-US" sz="2200" b="1" dirty="0">
                      <a:solidFill>
                        <a:schemeClr val="accent1">
                          <a:lumMod val="75000"/>
                        </a:schemeClr>
                      </a:solidFill>
                      <a:latin typeface="Monotype Corsiva" panose="03010101010201010101" pitchFamily="66" charset="0"/>
                      <a:cs typeface="Times New Roman" panose="02020603050405020304" pitchFamily="18" charset="0"/>
                    </a:rPr>
                    <a:t>, H</a:t>
                  </a:r>
                  <a:r>
                    <a:rPr lang="en-US" sz="2200" b="1" dirty="0">
                      <a:solidFill>
                        <a:schemeClr val="accent1">
                          <a:lumMod val="75000"/>
                        </a:schemeClr>
                      </a:solidFill>
                      <a:latin typeface="Times New Roman" panose="02020603050405020304" pitchFamily="18" charset="0"/>
                      <a:cs typeface="Times New Roman" panose="02020603050405020304" pitchFamily="18" charset="0"/>
                    </a:rPr>
                    <a:t>&gt;</a:t>
                  </a:r>
                </a:p>
                <a:p>
                  <a:pPr>
                    <a:lnSpc>
                      <a:spcPct val="150000"/>
                    </a:lnSpc>
                    <a:buFont typeface="Wingdings" panose="05000000000000000000" pitchFamily="2" charset="2"/>
                    <a:buChar char="p"/>
                  </a:pPr>
                  <a:r>
                    <a:rPr lang="en-CA" altLang="zh-CN" sz="2200" b="1"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 E</a:t>
                  </a:r>
                  <a:r>
                    <a:rPr lang="en-CA" altLang="zh-CN" sz="2200"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nvironments</a:t>
                  </a:r>
                </a:p>
                <a:p>
                  <a:pPr lvl="1">
                    <a:lnSpc>
                      <a:spcPct val="150000"/>
                    </a:lnSpc>
                    <a:buFont typeface="Wingdings" panose="05000000000000000000" pitchFamily="2" charset="2"/>
                    <a:buChar char="n"/>
                  </a:pPr>
                  <a:r>
                    <a:rPr lang="en-CA" altLang="zh-CN" sz="2200" b="1"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 C</a:t>
                  </a:r>
                  <a:r>
                    <a:rPr lang="en-CA" altLang="zh-CN" sz="2200"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lasses</a:t>
                  </a:r>
                </a:p>
                <a:p>
                  <a:pPr lvl="1">
                    <a:lnSpc>
                      <a:spcPct val="150000"/>
                    </a:lnSpc>
                    <a:buFont typeface="Wingdings" panose="05000000000000000000" pitchFamily="2" charset="2"/>
                    <a:buChar char="n"/>
                  </a:pPr>
                  <a:r>
                    <a:rPr lang="en-CA" altLang="zh-CN" sz="2200" b="1"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 A</a:t>
                  </a:r>
                  <a:r>
                    <a:rPr lang="en-CA" altLang="zh-CN" sz="2200"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gents</a:t>
                  </a:r>
                </a:p>
                <a:p>
                  <a:pPr lvl="1">
                    <a:lnSpc>
                      <a:spcPct val="150000"/>
                    </a:lnSpc>
                    <a:buFont typeface="Wingdings" panose="05000000000000000000" pitchFamily="2" charset="2"/>
                    <a:buChar char="n"/>
                  </a:pPr>
                  <a:r>
                    <a:rPr lang="en-CA" altLang="zh-CN" sz="2200" b="1"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 R</a:t>
                  </a:r>
                  <a:r>
                    <a:rPr lang="en-CA" altLang="zh-CN" sz="2200"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oles</a:t>
                  </a:r>
                </a:p>
                <a:p>
                  <a:pPr lvl="1">
                    <a:lnSpc>
                      <a:spcPct val="150000"/>
                    </a:lnSpc>
                    <a:buFont typeface="Wingdings" panose="05000000000000000000" pitchFamily="2" charset="2"/>
                    <a:buChar char="n"/>
                  </a:pPr>
                  <a:r>
                    <a:rPr lang="en-CA" altLang="zh-CN" sz="2200" b="1"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 G</a:t>
                  </a:r>
                  <a:r>
                    <a:rPr lang="en-CA" altLang="zh-CN" sz="2200"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roups</a:t>
                  </a:r>
                </a:p>
                <a:p>
                  <a:pPr lvl="1">
                    <a:lnSpc>
                      <a:spcPct val="150000"/>
                    </a:lnSpc>
                    <a:buFont typeface="Wingdings" panose="05000000000000000000" pitchFamily="2" charset="2"/>
                    <a:buChar char="n"/>
                  </a:pPr>
                  <a:r>
                    <a:rPr lang="en-CA" altLang="zh-CN" sz="2200" b="1"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 O</a:t>
                  </a:r>
                  <a:r>
                    <a:rPr lang="en-CA" altLang="zh-CN" sz="2200"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bjects</a:t>
                  </a:r>
                </a:p>
              </p:txBody>
            </p:sp>
            <p:grpSp>
              <p:nvGrpSpPr>
                <p:cNvPr id="4" name="组合 3">
                  <a:extLst>
                    <a:ext uri="{FF2B5EF4-FFF2-40B4-BE49-F238E27FC236}">
                      <a16:creationId xmlns:a16="http://schemas.microsoft.com/office/drawing/2014/main" id="{5BE50D65-490B-0C43-A167-B9B1D8F0010F}"/>
                    </a:ext>
                  </a:extLst>
                </p:cNvPr>
                <p:cNvGrpSpPr/>
                <p:nvPr/>
              </p:nvGrpSpPr>
              <p:grpSpPr>
                <a:xfrm>
                  <a:off x="2314404" y="2022750"/>
                  <a:ext cx="2861762" cy="2853506"/>
                  <a:chOff x="2314404" y="2022750"/>
                  <a:chExt cx="2861762" cy="2853506"/>
                </a:xfrm>
              </p:grpSpPr>
              <p:cxnSp>
                <p:nvCxnSpPr>
                  <p:cNvPr id="13" name="Straight Arrow Connector 9">
                    <a:extLst>
                      <a:ext uri="{FF2B5EF4-FFF2-40B4-BE49-F238E27FC236}">
                        <a16:creationId xmlns:a16="http://schemas.microsoft.com/office/drawing/2014/main" id="{F8E56085-8818-2049-8575-733B683CF8A2}"/>
                      </a:ext>
                    </a:extLst>
                  </p:cNvPr>
                  <p:cNvCxnSpPr/>
                  <p:nvPr/>
                </p:nvCxnSpPr>
                <p:spPr bwMode="auto">
                  <a:xfrm>
                    <a:off x="2384538" y="2167427"/>
                    <a:ext cx="0" cy="2708829"/>
                  </a:xfrm>
                  <a:prstGeom prst="straightConnector1">
                    <a:avLst/>
                  </a:prstGeom>
                  <a:solidFill>
                    <a:schemeClr val="accent1"/>
                  </a:solidFill>
                  <a:ln w="38100" cap="flat" cmpd="sng" algn="ctr">
                    <a:solidFill>
                      <a:srgbClr val="C00000"/>
                    </a:solidFill>
                    <a:prstDash val="solid"/>
                    <a:round/>
                    <a:headEnd type="none" w="med" len="med"/>
                    <a:tailEnd type="triangle"/>
                  </a:ln>
                  <a:effectLst/>
                </p:spPr>
              </p:cxnSp>
              <p:sp>
                <p:nvSpPr>
                  <p:cNvPr id="14" name="TextBox 5">
                    <a:extLst>
                      <a:ext uri="{FF2B5EF4-FFF2-40B4-BE49-F238E27FC236}">
                        <a16:creationId xmlns:a16="http://schemas.microsoft.com/office/drawing/2014/main" id="{392ED3A7-552B-4049-A44D-38D11EE6FC72}"/>
                      </a:ext>
                    </a:extLst>
                  </p:cNvPr>
                  <p:cNvSpPr txBox="1"/>
                  <p:nvPr/>
                </p:nvSpPr>
                <p:spPr>
                  <a:xfrm>
                    <a:off x="2807966" y="2022750"/>
                    <a:ext cx="1865077" cy="430887"/>
                  </a:xfrm>
                  <a:prstGeom prst="rect">
                    <a:avLst/>
                  </a:prstGeom>
                  <a:noFill/>
                </p:spPr>
                <p:txBody>
                  <a:bodyPr wrap="square" rtlCol="0">
                    <a:spAutoFit/>
                  </a:bodyPr>
                  <a:lstStyle/>
                  <a:p>
                    <a:r>
                      <a:rPr lang="en-US" altLang="zh-CN" sz="22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Object-based</a:t>
                    </a:r>
                    <a:endParaRPr lang="en-US" sz="22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5" name="TextBox 6">
                    <a:extLst>
                      <a:ext uri="{FF2B5EF4-FFF2-40B4-BE49-F238E27FC236}">
                        <a16:creationId xmlns:a16="http://schemas.microsoft.com/office/drawing/2014/main" id="{DBB293A9-58D9-A848-AD56-95584B07BC73}"/>
                      </a:ext>
                    </a:extLst>
                  </p:cNvPr>
                  <p:cNvSpPr txBox="1"/>
                  <p:nvPr/>
                </p:nvSpPr>
                <p:spPr>
                  <a:xfrm>
                    <a:off x="2892375" y="3318652"/>
                    <a:ext cx="1689886" cy="430887"/>
                  </a:xfrm>
                  <a:prstGeom prst="rect">
                    <a:avLst/>
                  </a:prstGeom>
                  <a:noFill/>
                </p:spPr>
                <p:txBody>
                  <a:bodyPr wrap="none" rtlCol="0">
                    <a:spAutoFit/>
                  </a:bodyPr>
                  <a:lstStyle/>
                  <a:p>
                    <a:r>
                      <a:rPr lang="en-US" altLang="zh-CN" sz="22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Agent-based</a:t>
                    </a:r>
                    <a:endParaRPr lang="en-US" sz="22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6" name="TextBox 7">
                    <a:extLst>
                      <a:ext uri="{FF2B5EF4-FFF2-40B4-BE49-F238E27FC236}">
                        <a16:creationId xmlns:a16="http://schemas.microsoft.com/office/drawing/2014/main" id="{F764A9E2-E94A-EB4F-9765-303CE21B35C1}"/>
                      </a:ext>
                    </a:extLst>
                  </p:cNvPr>
                  <p:cNvSpPr txBox="1"/>
                  <p:nvPr/>
                </p:nvSpPr>
                <p:spPr>
                  <a:xfrm>
                    <a:off x="2314404" y="4441263"/>
                    <a:ext cx="2861762" cy="430887"/>
                  </a:xfrm>
                  <a:prstGeom prst="rect">
                    <a:avLst/>
                  </a:prstGeom>
                  <a:noFill/>
                </p:spPr>
                <p:txBody>
                  <a:bodyPr wrap="square" rtlCol="0">
                    <a:spAutoFit/>
                  </a:bodyPr>
                  <a:lstStyle/>
                  <a:p>
                    <a:pPr algn="ctr"/>
                    <a:r>
                      <a:rPr lang="en-US" altLang="zh-CN" sz="22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Role-based</a:t>
                    </a:r>
                    <a:endParaRPr lang="en-US" sz="22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grpSp>
        <p:sp>
          <p:nvSpPr>
            <p:cNvPr id="19" name="矩形 18">
              <a:extLst>
                <a:ext uri="{FF2B5EF4-FFF2-40B4-BE49-F238E27FC236}">
                  <a16:creationId xmlns:a16="http://schemas.microsoft.com/office/drawing/2014/main" id="{B9DEC5D8-A416-9E40-9D6A-D93F8DA14609}"/>
                </a:ext>
              </a:extLst>
            </p:cNvPr>
            <p:cNvSpPr/>
            <p:nvPr/>
          </p:nvSpPr>
          <p:spPr>
            <a:xfrm>
              <a:off x="2330998" y="3628579"/>
              <a:ext cx="1182029" cy="356840"/>
            </a:xfrm>
            <a:prstGeom prst="rect">
              <a:avLst/>
            </a:prstGeom>
            <a:noFill/>
            <a:ln w="2857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grpSp>
      <p:sp>
        <p:nvSpPr>
          <p:cNvPr id="8" name="Rectangle 2">
            <a:extLst>
              <a:ext uri="{FF2B5EF4-FFF2-40B4-BE49-F238E27FC236}">
                <a16:creationId xmlns:a16="http://schemas.microsoft.com/office/drawing/2014/main" id="{AE839C7A-86DA-234F-8462-679E1C984C1C}"/>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dirty="0"/>
          </a:p>
        </p:txBody>
      </p:sp>
      <p:pic>
        <p:nvPicPr>
          <p:cNvPr id="6" name="图片 5">
            <a:extLst>
              <a:ext uri="{FF2B5EF4-FFF2-40B4-BE49-F238E27FC236}">
                <a16:creationId xmlns:a16="http://schemas.microsoft.com/office/drawing/2014/main" id="{A349B263-70E0-BFE7-19B2-AF98CFCE85AB}"/>
              </a:ext>
            </a:extLst>
          </p:cNvPr>
          <p:cNvPicPr>
            <a:picLocks noChangeAspect="1"/>
          </p:cNvPicPr>
          <p:nvPr/>
        </p:nvPicPr>
        <p:blipFill>
          <a:blip r:embed="rId3"/>
          <a:stretch>
            <a:fillRect/>
          </a:stretch>
        </p:blipFill>
        <p:spPr>
          <a:xfrm>
            <a:off x="5589495" y="1426834"/>
            <a:ext cx="6062550" cy="4452185"/>
          </a:xfrm>
          <a:prstGeom prst="rect">
            <a:avLst/>
          </a:prstGeom>
        </p:spPr>
      </p:pic>
      <p:pic>
        <p:nvPicPr>
          <p:cNvPr id="10" name="图片 9">
            <a:extLst>
              <a:ext uri="{FF2B5EF4-FFF2-40B4-BE49-F238E27FC236}">
                <a16:creationId xmlns:a16="http://schemas.microsoft.com/office/drawing/2014/main" id="{6542D2D9-0907-AA9F-5289-B0A233893BF7}"/>
              </a:ext>
            </a:extLst>
          </p:cNvPr>
          <p:cNvPicPr>
            <a:picLocks noChangeAspect="1"/>
          </p:cNvPicPr>
          <p:nvPr/>
        </p:nvPicPr>
        <p:blipFill>
          <a:blip r:embed="rId4"/>
          <a:stretch>
            <a:fillRect/>
          </a:stretch>
        </p:blipFill>
        <p:spPr>
          <a:xfrm>
            <a:off x="5394970" y="1974667"/>
            <a:ext cx="6451600" cy="3390900"/>
          </a:xfrm>
          <a:prstGeom prst="rect">
            <a:avLst/>
          </a:prstGeom>
        </p:spPr>
      </p:pic>
      <p:grpSp>
        <p:nvGrpSpPr>
          <p:cNvPr id="22" name="组合 21">
            <a:extLst>
              <a:ext uri="{FF2B5EF4-FFF2-40B4-BE49-F238E27FC236}">
                <a16:creationId xmlns:a16="http://schemas.microsoft.com/office/drawing/2014/main" id="{BA326E29-71CB-7847-FE99-9CD065905768}"/>
              </a:ext>
            </a:extLst>
          </p:cNvPr>
          <p:cNvGrpSpPr/>
          <p:nvPr/>
        </p:nvGrpSpPr>
        <p:grpSpPr>
          <a:xfrm>
            <a:off x="5408945" y="1404397"/>
            <a:ext cx="6451600" cy="4635500"/>
            <a:chOff x="5408945" y="1404397"/>
            <a:chExt cx="6451600" cy="4635500"/>
          </a:xfrm>
        </p:grpSpPr>
        <p:pic>
          <p:nvPicPr>
            <p:cNvPr id="20" name="图片 19">
              <a:extLst>
                <a:ext uri="{FF2B5EF4-FFF2-40B4-BE49-F238E27FC236}">
                  <a16:creationId xmlns:a16="http://schemas.microsoft.com/office/drawing/2014/main" id="{CE82B3D7-475D-40CD-9DAA-2E696F8F089F}"/>
                </a:ext>
              </a:extLst>
            </p:cNvPr>
            <p:cNvPicPr>
              <a:picLocks noChangeAspect="1"/>
            </p:cNvPicPr>
            <p:nvPr/>
          </p:nvPicPr>
          <p:blipFill>
            <a:blip r:embed="rId5"/>
            <a:stretch>
              <a:fillRect/>
            </a:stretch>
          </p:blipFill>
          <p:spPr>
            <a:xfrm>
              <a:off x="5408945" y="1404397"/>
              <a:ext cx="6451600" cy="4635500"/>
            </a:xfrm>
            <a:prstGeom prst="rect">
              <a:avLst/>
            </a:prstGeom>
          </p:spPr>
        </p:pic>
        <p:sp>
          <p:nvSpPr>
            <p:cNvPr id="21" name="矩形 20">
              <a:extLst>
                <a:ext uri="{FF2B5EF4-FFF2-40B4-BE49-F238E27FC236}">
                  <a16:creationId xmlns:a16="http://schemas.microsoft.com/office/drawing/2014/main" id="{96B15894-AE79-3073-3230-DEB3824CBD76}"/>
                </a:ext>
              </a:extLst>
            </p:cNvPr>
            <p:cNvSpPr/>
            <p:nvPr/>
          </p:nvSpPr>
          <p:spPr>
            <a:xfrm>
              <a:off x="5408945" y="1426835"/>
              <a:ext cx="6437625" cy="1131144"/>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pic>
        <p:nvPicPr>
          <p:cNvPr id="23" name="图片 22">
            <a:extLst>
              <a:ext uri="{FF2B5EF4-FFF2-40B4-BE49-F238E27FC236}">
                <a16:creationId xmlns:a16="http://schemas.microsoft.com/office/drawing/2014/main" id="{BA03B346-C481-D5F1-50BE-5B8A99300879}"/>
              </a:ext>
            </a:extLst>
          </p:cNvPr>
          <p:cNvPicPr>
            <a:picLocks noChangeAspect="1"/>
          </p:cNvPicPr>
          <p:nvPr/>
        </p:nvPicPr>
        <p:blipFill>
          <a:blip r:embed="rId6"/>
          <a:stretch>
            <a:fillRect/>
          </a:stretch>
        </p:blipFill>
        <p:spPr>
          <a:xfrm>
            <a:off x="5357507" y="1616058"/>
            <a:ext cx="6540500" cy="4343400"/>
          </a:xfrm>
          <a:prstGeom prst="rect">
            <a:avLst/>
          </a:prstGeom>
        </p:spPr>
      </p:pic>
    </p:spTree>
    <p:extLst>
      <p:ext uri="{BB962C8B-B14F-4D97-AF65-F5344CB8AC3E}">
        <p14:creationId xmlns:p14="http://schemas.microsoft.com/office/powerpoint/2010/main" val="1920193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nodeType="clickEffect">
                                  <p:stCondLst>
                                    <p:cond delay="0"/>
                                  </p:stCondLst>
                                  <p:childTnLst>
                                    <p:animEffect transition="out" filter="dissolve">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par>
                                <p:cTn id="8" presetID="9"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dissolv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xit" presetSubtype="0" fill="hold" nodeType="clickEffect">
                                  <p:stCondLst>
                                    <p:cond delay="0"/>
                                  </p:stCondLst>
                                  <p:childTnLst>
                                    <p:animEffect transition="out" filter="dissolve">
                                      <p:cBhvr>
                                        <p:cTn id="14" dur="500"/>
                                        <p:tgtEl>
                                          <p:spTgt spid="10"/>
                                        </p:tgtEl>
                                      </p:cBhvr>
                                    </p:animEffect>
                                    <p:set>
                                      <p:cBhvr>
                                        <p:cTn id="15" dur="1" fill="hold">
                                          <p:stCondLst>
                                            <p:cond delay="499"/>
                                          </p:stCondLst>
                                        </p:cTn>
                                        <p:tgtEl>
                                          <p:spTgt spid="10"/>
                                        </p:tgtEl>
                                        <p:attrNameLst>
                                          <p:attrName>style.visibility</p:attrName>
                                        </p:attrNameLst>
                                      </p:cBhvr>
                                      <p:to>
                                        <p:strVal val="hidden"/>
                                      </p:to>
                                    </p:set>
                                  </p:childTnLst>
                                </p:cTn>
                              </p:par>
                              <p:par>
                                <p:cTn id="16" presetID="9" presetClass="entr" presetSubtype="0" fill="hold" nodeType="withEffect">
                                  <p:stCondLst>
                                    <p:cond delay="0"/>
                                  </p:stCondLst>
                                  <p:childTnLst>
                                    <p:set>
                                      <p:cBhvr>
                                        <p:cTn id="17" dur="1" fill="hold">
                                          <p:stCondLst>
                                            <p:cond delay="0"/>
                                          </p:stCondLst>
                                        </p:cTn>
                                        <p:tgtEl>
                                          <p:spTgt spid="22"/>
                                        </p:tgtEl>
                                        <p:attrNameLst>
                                          <p:attrName>style.visibility</p:attrName>
                                        </p:attrNameLst>
                                      </p:cBhvr>
                                      <p:to>
                                        <p:strVal val="visible"/>
                                      </p:to>
                                    </p:set>
                                    <p:animEffect transition="in" filter="dissolve">
                                      <p:cBhvr>
                                        <p:cTn id="18" dur="500"/>
                                        <p:tgtEl>
                                          <p:spTgt spid="22"/>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xit" presetSubtype="0" fill="hold" nodeType="clickEffect">
                                  <p:stCondLst>
                                    <p:cond delay="0"/>
                                  </p:stCondLst>
                                  <p:childTnLst>
                                    <p:animEffect transition="out" filter="dissolve">
                                      <p:cBhvr>
                                        <p:cTn id="22" dur="500"/>
                                        <p:tgtEl>
                                          <p:spTgt spid="22"/>
                                        </p:tgtEl>
                                      </p:cBhvr>
                                    </p:animEffect>
                                    <p:set>
                                      <p:cBhvr>
                                        <p:cTn id="23" dur="1" fill="hold">
                                          <p:stCondLst>
                                            <p:cond delay="499"/>
                                          </p:stCondLst>
                                        </p:cTn>
                                        <p:tgtEl>
                                          <p:spTgt spid="22"/>
                                        </p:tgtEl>
                                        <p:attrNameLst>
                                          <p:attrName>style.visibility</p:attrName>
                                        </p:attrNameLst>
                                      </p:cBhvr>
                                      <p:to>
                                        <p:strVal val="hidden"/>
                                      </p:to>
                                    </p:set>
                                  </p:childTnLst>
                                </p:cTn>
                              </p:par>
                              <p:par>
                                <p:cTn id="24" presetID="9" presetClass="entr" presetSubtype="0" fill="hold" nodeType="withEffect">
                                  <p:stCondLst>
                                    <p:cond delay="0"/>
                                  </p:stCondLst>
                                  <p:childTnLst>
                                    <p:set>
                                      <p:cBhvr>
                                        <p:cTn id="25" dur="1" fill="hold">
                                          <p:stCondLst>
                                            <p:cond delay="0"/>
                                          </p:stCondLst>
                                        </p:cTn>
                                        <p:tgtEl>
                                          <p:spTgt spid="23"/>
                                        </p:tgtEl>
                                        <p:attrNameLst>
                                          <p:attrName>style.visibility</p:attrName>
                                        </p:attrNameLst>
                                      </p:cBhvr>
                                      <p:to>
                                        <p:strVal val="visible"/>
                                      </p:to>
                                    </p:set>
                                    <p:animEffect transition="in" filter="dissolve">
                                      <p:cBhvr>
                                        <p:cTn id="26"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22081" y="271277"/>
            <a:ext cx="8268126" cy="523220"/>
          </a:xfrm>
          <a:prstGeom prst="rect">
            <a:avLst/>
          </a:prstGeom>
          <a:noFill/>
        </p:spPr>
        <p:txBody>
          <a:bodyPr wrap="square" rtlCol="0">
            <a:spAutoFit/>
          </a:bodyPr>
          <a:lstStyle/>
          <a:p>
            <a:r>
              <a:rPr lang="en-US" altLang="zh-CN"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Preliminary Knowledge-Python</a:t>
            </a:r>
            <a:r>
              <a:rPr lang="zh-CN" altLang="en-US"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Code</a:t>
            </a:r>
            <a:r>
              <a:rPr lang="zh-CN" altLang="en-US"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Presentation</a:t>
            </a:r>
          </a:p>
        </p:txBody>
      </p:sp>
      <p:sp>
        <p:nvSpPr>
          <p:cNvPr id="8" name="Rectangle 2">
            <a:extLst>
              <a:ext uri="{FF2B5EF4-FFF2-40B4-BE49-F238E27FC236}">
                <a16:creationId xmlns:a16="http://schemas.microsoft.com/office/drawing/2014/main" id="{AE839C7A-86DA-234F-8462-679E1C984C1C}"/>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dirty="0"/>
          </a:p>
        </p:txBody>
      </p:sp>
      <p:pic>
        <p:nvPicPr>
          <p:cNvPr id="3" name="图片 2">
            <a:extLst>
              <a:ext uri="{FF2B5EF4-FFF2-40B4-BE49-F238E27FC236}">
                <a16:creationId xmlns:a16="http://schemas.microsoft.com/office/drawing/2014/main" id="{0ABF30AC-C2EC-B9FF-261A-91BA0EEE481F}"/>
              </a:ext>
            </a:extLst>
          </p:cNvPr>
          <p:cNvPicPr>
            <a:picLocks noChangeAspect="1"/>
          </p:cNvPicPr>
          <p:nvPr/>
        </p:nvPicPr>
        <p:blipFill>
          <a:blip r:embed="rId3"/>
          <a:stretch>
            <a:fillRect/>
          </a:stretch>
        </p:blipFill>
        <p:spPr>
          <a:xfrm>
            <a:off x="744034" y="1508576"/>
            <a:ext cx="5351966" cy="3840847"/>
          </a:xfrm>
          <a:prstGeom prst="rect">
            <a:avLst/>
          </a:prstGeom>
        </p:spPr>
      </p:pic>
      <p:pic>
        <p:nvPicPr>
          <p:cNvPr id="4" name="图片 3">
            <a:extLst>
              <a:ext uri="{FF2B5EF4-FFF2-40B4-BE49-F238E27FC236}">
                <a16:creationId xmlns:a16="http://schemas.microsoft.com/office/drawing/2014/main" id="{7E5EE8D9-4741-6E27-52CB-AFE78144DEDE}"/>
              </a:ext>
            </a:extLst>
          </p:cNvPr>
          <p:cNvPicPr>
            <a:picLocks noChangeAspect="1"/>
          </p:cNvPicPr>
          <p:nvPr/>
        </p:nvPicPr>
        <p:blipFill>
          <a:blip r:embed="rId4"/>
          <a:stretch>
            <a:fillRect/>
          </a:stretch>
        </p:blipFill>
        <p:spPr>
          <a:xfrm>
            <a:off x="6096000" y="1065773"/>
            <a:ext cx="5351966" cy="5062806"/>
          </a:xfrm>
          <a:prstGeom prst="rect">
            <a:avLst/>
          </a:prstGeom>
        </p:spPr>
      </p:pic>
    </p:spTree>
    <p:extLst>
      <p:ext uri="{BB962C8B-B14F-4D97-AF65-F5344CB8AC3E}">
        <p14:creationId xmlns:p14="http://schemas.microsoft.com/office/powerpoint/2010/main" val="30760118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22082" y="271277"/>
            <a:ext cx="3158625" cy="523220"/>
          </a:xfrm>
          <a:prstGeom prst="rect">
            <a:avLst/>
          </a:prstGeom>
          <a:noFill/>
        </p:spPr>
        <p:txBody>
          <a:bodyPr wrap="square" rtlCol="0">
            <a:spAutoFit/>
          </a:bodyPr>
          <a:lstStyle/>
          <a:p>
            <a:r>
              <a:rPr lang="en-US" altLang="zh-CN"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Content</a:t>
            </a:r>
            <a:endParaRPr lang="zh-CN" altLang="en-US"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 name="内容占位符 1"/>
          <p:cNvSpPr txBox="1"/>
          <p:nvPr/>
        </p:nvSpPr>
        <p:spPr>
          <a:xfrm>
            <a:off x="3856315" y="2102521"/>
            <a:ext cx="4479370" cy="360173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457200" indent="-457200" algn="l">
              <a:lnSpc>
                <a:spcPct val="145000"/>
              </a:lnSpc>
              <a:buFont typeface="Wingdings" panose="05000000000000000000" pitchFamily="2" charset="2"/>
              <a:buChar char="p"/>
              <a:tabLst>
                <a:tab pos="4036695" algn="l"/>
              </a:tabLst>
            </a:pPr>
            <a:r>
              <a:rPr lang="en-US" altLang="zh-CN" sz="2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Preliminary</a:t>
            </a:r>
            <a:r>
              <a:rPr lang="zh-CN" altLang="en-US" sz="2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Knowledge</a:t>
            </a:r>
          </a:p>
          <a:p>
            <a:pPr marL="457200" indent="-457200" algn="l">
              <a:lnSpc>
                <a:spcPct val="145000"/>
              </a:lnSpc>
              <a:buFont typeface="Wingdings" panose="05000000000000000000" pitchFamily="2" charset="2"/>
              <a:buChar char="p"/>
              <a:tabLst>
                <a:tab pos="4036695" algn="l"/>
              </a:tabLst>
            </a:pPr>
            <a:r>
              <a:rPr lang="en-US" altLang="zh-CN" sz="28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Objectives</a:t>
            </a:r>
          </a:p>
          <a:p>
            <a:pPr marL="457200" indent="-457200" algn="l">
              <a:lnSpc>
                <a:spcPct val="145000"/>
              </a:lnSpc>
              <a:buFont typeface="Wingdings" panose="05000000000000000000" pitchFamily="2" charset="2"/>
              <a:buChar char="p"/>
              <a:tabLst>
                <a:tab pos="4036695" algn="l"/>
              </a:tabLst>
            </a:pPr>
            <a:r>
              <a:rPr lang="en-US" altLang="zh-CN" sz="2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Assignment</a:t>
            </a:r>
          </a:p>
          <a:p>
            <a:pPr marL="457200" indent="-457200" algn="l">
              <a:lnSpc>
                <a:spcPct val="145000"/>
              </a:lnSpc>
              <a:buFont typeface="Wingdings" panose="05000000000000000000" pitchFamily="2" charset="2"/>
              <a:buChar char="p"/>
              <a:tabLst>
                <a:tab pos="4036695" algn="l"/>
              </a:tabLst>
            </a:pPr>
            <a:r>
              <a:rPr lang="en-US" altLang="zh-CN" sz="2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Turn</a:t>
            </a:r>
            <a:r>
              <a:rPr lang="zh-CN" altLang="en-US" sz="2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in</a:t>
            </a:r>
            <a:r>
              <a:rPr lang="zh-CN" altLang="en-US" sz="2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Requirement</a:t>
            </a:r>
          </a:p>
        </p:txBody>
      </p:sp>
      <p:pic>
        <p:nvPicPr>
          <p:cNvPr id="5" name="图片 4">
            <a:extLst>
              <a:ext uri="{FF2B5EF4-FFF2-40B4-BE49-F238E27FC236}">
                <a16:creationId xmlns:a16="http://schemas.microsoft.com/office/drawing/2014/main" id="{8F7631F6-F857-4748-9BDF-146B16F0770D}"/>
              </a:ext>
            </a:extLst>
          </p:cNvPr>
          <p:cNvPicPr>
            <a:picLocks noChangeAspect="1"/>
          </p:cNvPicPr>
          <p:nvPr/>
        </p:nvPicPr>
        <p:blipFill>
          <a:blip r:embed="rId3"/>
          <a:stretch>
            <a:fillRect/>
          </a:stretch>
        </p:blipFill>
        <p:spPr>
          <a:xfrm>
            <a:off x="8517958" y="4687375"/>
            <a:ext cx="3254004" cy="2033752"/>
          </a:xfrm>
          <a:prstGeom prst="rect">
            <a:avLst/>
          </a:prstGeom>
        </p:spPr>
      </p:pic>
    </p:spTree>
    <p:extLst>
      <p:ext uri="{BB962C8B-B14F-4D97-AF65-F5344CB8AC3E}">
        <p14:creationId xmlns:p14="http://schemas.microsoft.com/office/powerpoint/2010/main" val="3189345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22081" y="271277"/>
            <a:ext cx="9278935" cy="523220"/>
          </a:xfrm>
          <a:prstGeom prst="rect">
            <a:avLst/>
          </a:prstGeom>
          <a:noFill/>
        </p:spPr>
        <p:txBody>
          <a:bodyPr wrap="square" rtlCol="0">
            <a:spAutoFit/>
          </a:bodyPr>
          <a:lstStyle/>
          <a:p>
            <a:r>
              <a:rPr lang="en-US" altLang="zh-CN"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Objectives</a:t>
            </a:r>
            <a:endParaRPr lang="zh-CN" altLang="en-US"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6" name="Content Placeholder 2"/>
          <p:cNvSpPr txBox="1"/>
          <p:nvPr/>
        </p:nvSpPr>
        <p:spPr>
          <a:xfrm>
            <a:off x="822081" y="1386957"/>
            <a:ext cx="5727000" cy="423401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lgn="just">
              <a:lnSpc>
                <a:spcPct val="145000"/>
              </a:lnSpc>
              <a:buFont typeface="Wingdings" panose="05000000000000000000" pitchFamily="2" charset="2"/>
              <a:buChar char="p"/>
            </a:pPr>
            <a:r>
              <a:rPr lang="en-US" altLang="zh-CN" sz="22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The objectives of this course are two-fold:</a:t>
            </a:r>
          </a:p>
          <a:p>
            <a:pPr marL="457200" indent="-457200" algn="just">
              <a:lnSpc>
                <a:spcPct val="145000"/>
              </a:lnSpc>
              <a:buFont typeface="Wingdings" panose="05000000000000000000" pitchFamily="2" charset="2"/>
              <a:buChar char="p"/>
            </a:pPr>
            <a:r>
              <a:rPr lang="en-US" altLang="zh-CN" sz="22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1. To </a:t>
            </a:r>
            <a:r>
              <a:rPr lang="en-US" altLang="zh-CN" sz="22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understand the process of RBC</a:t>
            </a:r>
            <a:r>
              <a:rPr lang="en-US" altLang="zh-CN" sz="22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and learn about how to formalize problems with the GMRA </a:t>
            </a:r>
            <a:r>
              <a:rPr lang="en-US" altLang="zh-CN" sz="2200" b="1" dirty="0" err="1">
                <a:solidFill>
                  <a:srgbClr val="2F5597"/>
                </a:solidFill>
                <a:latin typeface="Times New Roman" panose="02020603050405020304" pitchFamily="18" charset="0"/>
                <a:ea typeface="黑体" panose="02010609060101010101" pitchFamily="49" charset="-122"/>
                <a:cs typeface="Times New Roman" panose="02020603050405020304" pitchFamily="18" charset="0"/>
              </a:rPr>
              <a:t>submodel</a:t>
            </a:r>
            <a:r>
              <a:rPr lang="en-US" altLang="zh-CN" sz="22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a:t>
            </a:r>
          </a:p>
          <a:p>
            <a:pPr marL="457200" indent="-457200" algn="just">
              <a:lnSpc>
                <a:spcPct val="145000"/>
              </a:lnSpc>
              <a:buFont typeface="Wingdings" panose="05000000000000000000" pitchFamily="2" charset="2"/>
              <a:buChar char="p"/>
            </a:pPr>
            <a:r>
              <a:rPr lang="en-US" altLang="zh-CN" sz="22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2. To practice using </a:t>
            </a:r>
            <a:r>
              <a:rPr lang="en-US" altLang="zh-CN" sz="22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Python to program the GMRA model</a:t>
            </a:r>
            <a:r>
              <a:rPr lang="en-US" altLang="zh-CN" sz="22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in order to solve the </a:t>
            </a:r>
            <a:r>
              <a:rPr lang="en-US" altLang="zh-CN" sz="22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M-M</a:t>
            </a:r>
            <a:r>
              <a:rPr lang="en-US" altLang="zh-CN" sz="22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assignment problem.</a:t>
            </a:r>
          </a:p>
        </p:txBody>
      </p:sp>
      <p:sp>
        <p:nvSpPr>
          <p:cNvPr id="7" name="Rectangle 2">
            <a:extLst>
              <a:ext uri="{FF2B5EF4-FFF2-40B4-BE49-F238E27FC236}">
                <a16:creationId xmlns:a16="http://schemas.microsoft.com/office/drawing/2014/main" id="{B0A2A501-A5DE-F2BD-CD80-4E90A964523C}"/>
              </a:ext>
            </a:extLst>
          </p:cNvPr>
          <p:cNvSpPr>
            <a:spLocks noChangeArrowheads="1"/>
          </p:cNvSpPr>
          <p:nvPr/>
        </p:nvSpPr>
        <p:spPr bwMode="auto">
          <a:xfrm>
            <a:off x="6944497" y="176713"/>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1025" name="图片 1">
            <a:extLst>
              <a:ext uri="{FF2B5EF4-FFF2-40B4-BE49-F238E27FC236}">
                <a16:creationId xmlns:a16="http://schemas.microsoft.com/office/drawing/2014/main" id="{A809E2BB-A6BD-D743-0A40-2414B73E9C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11197" y="1073284"/>
            <a:ext cx="3811587" cy="45476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5010397"/>
      </p:ext>
    </p:extLst>
  </p:cSld>
  <p:clrMapOvr>
    <a:masterClrMapping/>
  </p:clrMapOvr>
</p:sld>
</file>

<file path=ppt/theme/theme1.xml><?xml version="1.0" encoding="utf-8"?>
<a:theme xmlns:a="http://schemas.openxmlformats.org/drawingml/2006/main" name="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7073</TotalTime>
  <Words>1638</Words>
  <Application>Microsoft Macintosh PowerPoint</Application>
  <PresentationFormat>宽屏</PresentationFormat>
  <Paragraphs>108</Paragraphs>
  <Slides>14</Slides>
  <Notes>14</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14</vt:i4>
      </vt:variant>
    </vt:vector>
  </HeadingPairs>
  <TitlesOfParts>
    <vt:vector size="24" baseType="lpstr">
      <vt:lpstr>等线</vt:lpstr>
      <vt:lpstr>等线 Light</vt:lpstr>
      <vt:lpstr>Söhne</vt:lpstr>
      <vt:lpstr>Times</vt:lpstr>
      <vt:lpstr>Arial</vt:lpstr>
      <vt:lpstr>Calibri</vt:lpstr>
      <vt:lpstr>Monotype Corsiva</vt:lpstr>
      <vt:lpstr>Times New Roman</vt:lpstr>
      <vt:lpstr>Wingdings</vt:lpstr>
      <vt:lpstr>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panxiaomeng</dc:creator>
  <cp:lastModifiedBy>2109853gmi30001@student.must.edu.mo</cp:lastModifiedBy>
  <cp:revision>1309</cp:revision>
  <dcterms:created xsi:type="dcterms:W3CDTF">2017-10-20T06:33:00Z</dcterms:created>
  <dcterms:modified xsi:type="dcterms:W3CDTF">2023-07-13T02:37:17Z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926347C51394418297BA99A8B08195D6</vt:lpwstr>
  </property>
  <property fmtid="{D5CDD505-2E9C-101B-9397-08002B2CF9AE}" pid="3" name="KSOProductBuildVer">
    <vt:lpwstr>2052-11.1.0.10495</vt:lpwstr>
  </property>
</Properties>
</file>